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32"/>
  </p:notesMasterIdLst>
  <p:sldIdLst>
    <p:sldId id="319" r:id="rId2"/>
    <p:sldId id="257" r:id="rId3"/>
    <p:sldId id="400" r:id="rId4"/>
    <p:sldId id="404" r:id="rId5"/>
    <p:sldId id="380" r:id="rId6"/>
    <p:sldId id="318" r:id="rId7"/>
    <p:sldId id="382" r:id="rId8"/>
    <p:sldId id="385" r:id="rId9"/>
    <p:sldId id="384" r:id="rId10"/>
    <p:sldId id="383" r:id="rId11"/>
    <p:sldId id="386" r:id="rId12"/>
    <p:sldId id="387" r:id="rId13"/>
    <p:sldId id="365" r:id="rId14"/>
    <p:sldId id="389" r:id="rId15"/>
    <p:sldId id="388" r:id="rId16"/>
    <p:sldId id="395" r:id="rId17"/>
    <p:sldId id="402" r:id="rId18"/>
    <p:sldId id="390" r:id="rId19"/>
    <p:sldId id="391" r:id="rId20"/>
    <p:sldId id="392" r:id="rId21"/>
    <p:sldId id="393" r:id="rId22"/>
    <p:sldId id="296" r:id="rId23"/>
    <p:sldId id="394" r:id="rId24"/>
    <p:sldId id="397" r:id="rId25"/>
    <p:sldId id="398" r:id="rId26"/>
    <p:sldId id="339" r:id="rId27"/>
    <p:sldId id="350" r:id="rId28"/>
    <p:sldId id="403" r:id="rId29"/>
    <p:sldId id="405" r:id="rId30"/>
    <p:sldId id="267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3"/>
      <p:bold r:id="rId34"/>
    </p:embeddedFont>
    <p:embeddedFont>
      <p:font typeface="Montserrat" panose="020B0600000101010101" charset="0"/>
      <p:regular r:id="rId39"/>
      <p:bold r:id="rId40"/>
      <p:italic r:id="rId41"/>
      <p:boldItalic r:id="rId42"/>
    </p:embeddedFont>
    <p:embeddedFont>
      <p:font typeface="휴먼모음T" panose="02030504000101010101" pitchFamily="18" charset="-127"/>
      <p:regular r:id="rId43"/>
    </p:embeddedFont>
    <p:embeddedFont>
      <p:font typeface="Lato Light" panose="020B0600000101010101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046" userDrawn="1">
          <p15:clr>
            <a:srgbClr val="A4A3A4"/>
          </p15:clr>
        </p15:guide>
        <p15:guide id="3" pos="4543" userDrawn="1">
          <p15:clr>
            <a:srgbClr val="A4A3A4"/>
          </p15:clr>
        </p15:guide>
        <p15:guide id="4" pos="3273" userDrawn="1">
          <p15:clr>
            <a:srgbClr val="A4A3A4"/>
          </p15:clr>
        </p15:guide>
        <p15:guide id="5" orient="horz" pos="96" userDrawn="1">
          <p15:clr>
            <a:srgbClr val="A4A3A4"/>
          </p15:clr>
        </p15:guide>
        <p15:guide id="6" pos="5904" userDrawn="1">
          <p15:clr>
            <a:srgbClr val="A4A3A4"/>
          </p15:clr>
        </p15:guide>
        <p15:guide id="7" pos="1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  <p:cmAuthor id="1" name="KYUNG SUNGGU" initials="KS" lastIdx="1" clrIdx="1">
    <p:extLst>
      <p:ext uri="{19B8F6BF-5375-455C-9EA6-DF929625EA0E}">
        <p15:presenceInfo xmlns:p15="http://schemas.microsoft.com/office/powerpoint/2012/main" userId="03ac20c23c8d4da4" providerId="Windows Live"/>
      </p:ext>
    </p:extLst>
  </p:cmAuthor>
  <p:cmAuthor id="2" name="Du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083"/>
    <a:srgbClr val="FDFDFD"/>
    <a:srgbClr val="F4F4F6"/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7" autoAdjust="0"/>
    <p:restoredTop sz="67969" autoAdjust="0"/>
  </p:normalViewPr>
  <p:slideViewPr>
    <p:cSldViewPr snapToGrid="0">
      <p:cViewPr>
        <p:scale>
          <a:sx n="50" d="100"/>
          <a:sy n="50" d="100"/>
        </p:scale>
        <p:origin x="16" y="40"/>
      </p:cViewPr>
      <p:guideLst>
        <p:guide orient="horz" pos="2160"/>
        <p:guide pos="3046"/>
        <p:guide pos="4543"/>
        <p:guide pos="3273"/>
        <p:guide orient="horz" pos="96"/>
        <p:guide pos="5904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347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commentAuthors" Target="commentAuthors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5-14T02:10:26.493" idx="1">
    <p:pos x="6000" y="0"/>
    <p:text>-KYUNG SUNGGU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50400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0277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9418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04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198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25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3164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7125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135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4138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073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5205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626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2171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2272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0264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132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938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2825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2673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8822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page is about references.</a:t>
            </a:r>
            <a:endParaRPr/>
          </a:p>
        </p:txBody>
      </p:sp>
      <p:sp>
        <p:nvSpPr>
          <p:cNvPr id="262" name="Google Shape;26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410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2395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Cd C:\Users\babbu\Downloads\tfk-notebooks-master\tfk-notebooks-master\urban-sound-classification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Tensorboard</a:t>
            </a:r>
            <a:r>
              <a:rPr lang="en-US" baseline="0" dirty="0" smtClean="0"/>
              <a:t> -–</a:t>
            </a:r>
            <a:r>
              <a:rPr lang="en-US" baseline="0" dirty="0" err="1" smtClean="0"/>
              <a:t>logdir</a:t>
            </a:r>
            <a:r>
              <a:rPr lang="en-US" baseline="0" dirty="0" smtClean="0"/>
              <a:t>=./logs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Python</a:t>
            </a:r>
            <a:r>
              <a:rPr lang="en-US" baseline="0" dirty="0" smtClean="0"/>
              <a:t> classification.py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http://192.168.0.3:5000/uploads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</p:txBody>
      </p:sp>
      <p:sp>
        <p:nvSpPr>
          <p:cNvPr id="270" name="Google Shape;27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차분 이미지로부터의 픽셀 블록의 고유 벡터는 </a:t>
            </a:r>
            <a:r>
              <a:rPr lang="en-US" altLang="ko-KR" dirty="0" smtClean="0"/>
              <a:t>PCA (Principal Component Analysis)</a:t>
            </a:r>
            <a:r>
              <a:rPr lang="ko-KR" altLang="en-US" dirty="0" smtClean="0"/>
              <a:t>에 의해 추출 될 것이다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Image size: (2408, 1200)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/>
              <a:t>vector_set</a:t>
            </a:r>
            <a:r>
              <a:rPr lang="en-US" altLang="ko-KR" dirty="0" smtClean="0"/>
              <a:t> shape (115200, 25)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EVS </a:t>
            </a:r>
            <a:r>
              <a:rPr lang="ko-KR" altLang="en-US" dirty="0" smtClean="0"/>
              <a:t>형태 </a:t>
            </a:r>
            <a:r>
              <a:rPr lang="en-US" altLang="ko-KR" dirty="0" smtClean="0"/>
              <a:t>(25, 25)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feature vector space </a:t>
            </a:r>
            <a:r>
              <a:rPr lang="ko-KR" altLang="en-US" dirty="0" smtClean="0"/>
              <a:t>투영 후 형태 </a:t>
            </a:r>
            <a:r>
              <a:rPr lang="en-US" altLang="ko-KR" dirty="0" smtClean="0"/>
              <a:t>(2865616, 25)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공분산 행렬에서 고유 벡터와 고유 값을 찾는 것은 데이터의 주성분을 찾는 것과 동일합니다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u="none" strike="noStrike" cap="none" dirty="0" smtClean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이제 이 클러스터 중 변경된 클래스에 속하는 픽셀을 포함하는</a:t>
            </a:r>
            <a:r>
              <a:rPr lang="ko-KR" altLang="en-US" sz="1200" b="0" i="0" u="none" strike="noStrike" cap="none" baseline="0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클러스터를 어떻게 결정합니까</a:t>
            </a:r>
            <a:r>
              <a:rPr lang="en-US" altLang="ko-KR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?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u="none" strike="noStrike" cap="none" dirty="0" smtClean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가장 적은 수의 픽셀을 포함하는 클러스터 </a:t>
            </a:r>
            <a:r>
              <a:rPr lang="en-US" altLang="ko-KR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변수로 표시됨</a:t>
            </a:r>
            <a:r>
              <a:rPr lang="en-US" altLang="ko-KR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를 가정 할 수 있습니다</a:t>
            </a:r>
            <a:r>
              <a:rPr lang="en-US" altLang="ko-KR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이 이미지는 위성 이미지에서 배경이 거의 동일하게 유지되고 변화가 비교적 적기 때문에 변경된 클래스를 나타내는 클러스터입니다</a:t>
            </a:r>
            <a:r>
              <a:rPr lang="en-US" altLang="ko-KR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u="none" strike="noStrike" cap="none" dirty="0" smtClean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또한 이 군집의 평균이 가장 높습니다</a:t>
            </a:r>
            <a:r>
              <a:rPr lang="en-US" altLang="ko-KR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 </a:t>
            </a: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해당 군집의 평균 </a:t>
            </a:r>
            <a:r>
              <a:rPr lang="ko-KR" altLang="en-US" sz="1200" b="0" i="0" u="none" strike="noStrike" cap="none" dirty="0" err="1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평균</a:t>
            </a: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 값이 가장 높은 이유는 일부 변경이 발생한 영역의 차이 이미지 픽셀 값이 변경이 없는 영역의 픽셀 값보다 높기 때문입니다</a:t>
            </a:r>
            <a:r>
              <a:rPr lang="en-US" altLang="ko-KR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0" i="0" u="none" strike="noStrike" cap="none" dirty="0" smtClean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결론적으로</a:t>
            </a:r>
            <a:r>
              <a:rPr lang="en-US" altLang="ko-KR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, </a:t>
            </a:r>
            <a:r>
              <a:rPr lang="ko-KR" altLang="en-US" sz="1200" b="1" i="1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가장 적은 수의 픽셀을</a:t>
            </a: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 갖는 클러스터 및 또한 </a:t>
            </a:r>
            <a:r>
              <a:rPr lang="ko-KR" altLang="en-US" sz="1200" b="1" i="1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가장 높은 평균</a:t>
            </a:r>
            <a:r>
              <a:rPr lang="ko-KR" altLang="en-US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 은 변경된 클래스에 속하는 클러스터이다</a:t>
            </a:r>
            <a:r>
              <a:rPr lang="en-US" altLang="ko-KR" sz="1200" b="0" i="0" u="none" strike="noStrike" cap="none" dirty="0" smtClean="0">
                <a:solidFill>
                  <a:schemeClr val="dk1"/>
                </a:solidFill>
                <a:effectLst/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200" b="0" i="0" u="none" strike="noStrike" cap="none" dirty="0" smtClean="0">
              <a:solidFill>
                <a:schemeClr val="dk1"/>
              </a:solidFill>
              <a:effectLst/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551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9686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010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9285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second topic is about clarity 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7876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/>
              <a:t>Opencv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ORB feature detector</a:t>
            </a:r>
            <a:r>
              <a:rPr lang="ko-KR" altLang="en-US" dirty="0" smtClean="0"/>
              <a:t>로 두 이미지의 </a:t>
            </a:r>
            <a:r>
              <a:rPr lang="ko-KR" altLang="en-US" dirty="0" err="1" smtClean="0"/>
              <a:t>특징점을</a:t>
            </a:r>
            <a:r>
              <a:rPr lang="ko-KR" altLang="en-US" dirty="0" smtClean="0"/>
              <a:t> 자동으로 </a:t>
            </a:r>
            <a:r>
              <a:rPr lang="ko-KR" altLang="en-US" dirty="0" err="1" smtClean="0"/>
              <a:t>디텍션</a:t>
            </a:r>
            <a:r>
              <a:rPr lang="ko-KR" altLang="en-US" dirty="0" smtClean="0"/>
              <a:t> 후 이미지 정합</a:t>
            </a:r>
            <a:endParaRPr dirty="0"/>
          </a:p>
        </p:txBody>
      </p:sp>
      <p:sp>
        <p:nvSpPr>
          <p:cNvPr id="118" name="Google Shape;11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6205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3875780" y="171450"/>
            <a:ext cx="8098506" cy="652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>
            <a:spLocks noGrp="1"/>
          </p:cNvSpPr>
          <p:nvPr>
            <p:ph type="pic" idx="2"/>
          </p:nvPr>
        </p:nvSpPr>
        <p:spPr>
          <a:xfrm>
            <a:off x="7250617" y="2835370"/>
            <a:ext cx="3619496" cy="3624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75780" y="171450"/>
            <a:ext cx="8098506" cy="6529388"/>
          </a:xfrm>
          <a:custGeom>
            <a:avLst/>
            <a:gdLst>
              <a:gd name="connsiteX0" fmla="*/ 0 w 8098506"/>
              <a:gd name="connsiteY0" fmla="*/ 0 h 6529388"/>
              <a:gd name="connsiteX1" fmla="*/ 8098506 w 8098506"/>
              <a:gd name="connsiteY1" fmla="*/ 0 h 6529388"/>
              <a:gd name="connsiteX2" fmla="*/ 8098506 w 8098506"/>
              <a:gd name="connsiteY2" fmla="*/ 6529388 h 6529388"/>
              <a:gd name="connsiteX3" fmla="*/ 0 w 8098506"/>
              <a:gd name="connsiteY3" fmla="*/ 6529388 h 652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506" h="6529388">
                <a:moveTo>
                  <a:pt x="0" y="0"/>
                </a:moveTo>
                <a:lnTo>
                  <a:pt x="8098506" y="0"/>
                </a:lnTo>
                <a:lnTo>
                  <a:pt x="8098506" y="6529388"/>
                </a:lnTo>
                <a:lnTo>
                  <a:pt x="0" y="6529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6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5" Type="http://schemas.openxmlformats.org/officeDocument/2006/relationships/image" Target="../media/image45.pn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43.jpg"/><Relationship Id="rId3" Type="http://schemas.openxmlformats.org/officeDocument/2006/relationships/image" Target="../media/image33.jpg"/><Relationship Id="rId7" Type="http://schemas.openxmlformats.org/officeDocument/2006/relationships/image" Target="../media/image40.jpg"/><Relationship Id="rId12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g"/><Relationship Id="rId11" Type="http://schemas.openxmlformats.org/officeDocument/2006/relationships/image" Target="../media/image48.jpg"/><Relationship Id="rId5" Type="http://schemas.openxmlformats.org/officeDocument/2006/relationships/image" Target="../media/image46.jpg"/><Relationship Id="rId15" Type="http://schemas.openxmlformats.org/officeDocument/2006/relationships/image" Target="../media/image45.png"/><Relationship Id="rId10" Type="http://schemas.openxmlformats.org/officeDocument/2006/relationships/image" Target="../media/image37.jpg"/><Relationship Id="rId4" Type="http://schemas.openxmlformats.org/officeDocument/2006/relationships/image" Target="../media/image34.jpg"/><Relationship Id="rId9" Type="http://schemas.openxmlformats.org/officeDocument/2006/relationships/image" Target="../media/image36.jpg"/><Relationship Id="rId14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57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jpg"/><Relationship Id="rId11" Type="http://schemas.openxmlformats.org/officeDocument/2006/relationships/image" Target="../media/image27.jpg"/><Relationship Id="rId5" Type="http://schemas.openxmlformats.org/officeDocument/2006/relationships/image" Target="../media/image63.jpg"/><Relationship Id="rId10" Type="http://schemas.openxmlformats.org/officeDocument/2006/relationships/image" Target="../media/image68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5" Type="http://schemas.openxmlformats.org/officeDocument/2006/relationships/image" Target="../media/image57.jpg"/><Relationship Id="rId4" Type="http://schemas.openxmlformats.org/officeDocument/2006/relationships/image" Target="../media/image6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g"/><Relationship Id="rId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author/spmallic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obmarkcole/satellite-image-deep-learning#techniques" TargetMode="External"/><Relationship Id="rId5" Type="http://schemas.openxmlformats.org/officeDocument/2006/relationships/hyperlink" Target="https://opencv.org/" TargetMode="External"/><Relationship Id="rId4" Type="http://schemas.openxmlformats.org/officeDocument/2006/relationships/hyperlink" Target="https://appliedmachinelearning.blog/2017/11/25/unsupervised-changed-detection-in-multi-temporal-satellite-images-using-pca-k-means-python-cod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1542" y="862755"/>
            <a:ext cx="114590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인공지능 기반 도시변화 탐지 </a:t>
            </a:r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3600" b="1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endParaRPr lang="en-US" altLang="ko-KR" sz="3600" b="1" dirty="0" smtClean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3600" b="1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도시관리 방안도출</a:t>
            </a:r>
            <a:endParaRPr lang="en-US" altLang="ko-KR" sz="3200" dirty="0" smtClean="0">
              <a:solidFill>
                <a:schemeClr val="accent1">
                  <a:lumMod val="75000"/>
                </a:schemeClr>
              </a:solidFill>
              <a:latin typeface="Noto Sans CJK KR Bold" panose="020B0800000000000000" pitchFamily="34" charset="-127"/>
              <a:ea typeface="휴먼모음T" panose="02030504000101010101" pitchFamily="18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332" y="3918489"/>
            <a:ext cx="100184" cy="28444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07416" y="5184775"/>
            <a:ext cx="31646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팀원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경성구 심지용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안준희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이은석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2019. 11. 23 (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토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3872" y="3336275"/>
            <a:ext cx="3483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latin typeface="휴먼모음T" pitchFamily="18" charset="-127"/>
                <a:ea typeface="휴먼모음T" pitchFamily="18" charset="-127"/>
              </a:rPr>
              <a:t>Drop-out the bit2</a:t>
            </a:r>
            <a:endParaRPr lang="ko-KR" altLang="en-US" sz="3200" b="1" dirty="0">
              <a:latin typeface="휴먼모음T" pitchFamily="18" charset="-127"/>
              <a:ea typeface="휴먼모음T" pitchFamily="18" charset="-127"/>
            </a:endParaRPr>
          </a:p>
        </p:txBody>
      </p:sp>
      <p:pic>
        <p:nvPicPr>
          <p:cNvPr id="2058" name="Picture 10" descr="C:\Users\Du\Desktop\city-scape-silhouette-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12" y="4488873"/>
            <a:ext cx="9249888" cy="23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Du\Desktop\002-pla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6899" flipH="1">
            <a:off x="8370496" y="632550"/>
            <a:ext cx="3256982" cy="325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/>
          <p:cNvCxnSpPr/>
          <p:nvPr/>
        </p:nvCxnSpPr>
        <p:spPr>
          <a:xfrm flipH="1">
            <a:off x="7421674" y="2790255"/>
            <a:ext cx="740260" cy="43861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8018047" y="2919474"/>
            <a:ext cx="479163" cy="78312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849413" y="3014454"/>
            <a:ext cx="66260" cy="95082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6"/>
          <p:cNvSpPr/>
          <p:nvPr/>
        </p:nvSpPr>
        <p:spPr>
          <a:xfrm>
            <a:off x="691332" y="-19883"/>
            <a:ext cx="100184" cy="746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0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1961609" y="3492277"/>
            <a:ext cx="945681" cy="44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2007513" y="6316457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2016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6788619" y="3502543"/>
            <a:ext cx="945681" cy="44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6834523" y="6305225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2016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원본 </a:t>
            </a:r>
            <a:r>
              <a:rPr lang="en-US" altLang="ko-KR" sz="2800" b="1" dirty="0">
                <a:solidFill>
                  <a:schemeClr val="accent1"/>
                </a:solidFill>
              </a:rPr>
              <a:t>Size Dataset </a:t>
            </a:r>
            <a:r>
              <a:rPr lang="ko-KR" altLang="en-US" sz="2800" b="1" dirty="0">
                <a:solidFill>
                  <a:schemeClr val="accent1"/>
                </a:solidFill>
              </a:rPr>
              <a:t>전처리</a:t>
            </a:r>
            <a:endParaRPr lang="en-US" altLang="ko-KR" sz="2800" b="1" dirty="0">
              <a:solidFill>
                <a:schemeClr val="accent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318612" y="3386324"/>
            <a:ext cx="986010" cy="57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00038" y="784632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Image alignment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85" y="1217222"/>
            <a:ext cx="2829689" cy="229334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09" y="3965275"/>
            <a:ext cx="2895029" cy="234629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40" y="1200534"/>
            <a:ext cx="2953683" cy="2326717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987" y="3986631"/>
            <a:ext cx="2859404" cy="2317425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74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9756628" y="1423736"/>
              <a:ext cx="2293971" cy="1026165"/>
              <a:chOff x="1631435" y="1822929"/>
              <a:chExt cx="2293971" cy="1026165"/>
            </a:xfrm>
          </p:grpSpPr>
          <p:sp>
            <p:nvSpPr>
              <p:cNvPr id="83" name="Google Shape;150;p11"/>
              <p:cNvSpPr/>
              <p:nvPr/>
            </p:nvSpPr>
            <p:spPr>
              <a:xfrm flipH="1">
                <a:off x="1631435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84" name="Google Shape;151;p11"/>
              <p:cNvSpPr/>
              <p:nvPr/>
            </p:nvSpPr>
            <p:spPr>
              <a:xfrm flipH="1">
                <a:off x="2450523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5" name="Google Shape;154;p11"/>
              <p:cNvCxnSpPr/>
              <p:nvPr/>
            </p:nvCxnSpPr>
            <p:spPr>
              <a:xfrm rot="10800000" flipH="1">
                <a:off x="3743774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9" name="그룹 78"/>
            <p:cNvGrpSpPr/>
            <p:nvPr/>
          </p:nvGrpSpPr>
          <p:grpSpPr>
            <a:xfrm>
              <a:off x="9739003" y="3109536"/>
              <a:ext cx="2293971" cy="1039417"/>
              <a:chOff x="1613810" y="3095138"/>
              <a:chExt cx="2293971" cy="1039417"/>
            </a:xfrm>
          </p:grpSpPr>
          <p:sp>
            <p:nvSpPr>
              <p:cNvPr id="80" name="Google Shape;150;p11"/>
              <p:cNvSpPr/>
              <p:nvPr/>
            </p:nvSpPr>
            <p:spPr>
              <a:xfrm flipH="1">
                <a:off x="1613810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81" name="Google Shape;151;p11"/>
              <p:cNvSpPr/>
              <p:nvPr/>
            </p:nvSpPr>
            <p:spPr>
              <a:xfrm flipH="1">
                <a:off x="2424018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2" name="Google Shape;154;p11"/>
              <p:cNvCxnSpPr/>
              <p:nvPr/>
            </p:nvCxnSpPr>
            <p:spPr>
              <a:xfrm rot="10800000" flipH="1">
                <a:off x="3717269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97766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79068"/>
            <a:ext cx="9710500" cy="954995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accent1"/>
                </a:solidFill>
              </a:rPr>
              <a:t>원본 </a:t>
            </a:r>
            <a:r>
              <a:rPr lang="en-US" altLang="ko-KR" sz="2800" b="1" dirty="0" smtClean="0">
                <a:solidFill>
                  <a:schemeClr val="accent1"/>
                </a:solidFill>
              </a:rPr>
              <a:t>Size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accent1"/>
                </a:solidFill>
              </a:rPr>
              <a:t>실험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39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9756628" y="1423736"/>
              <a:ext cx="2293971" cy="1026165"/>
              <a:chOff x="1631435" y="1822929"/>
              <a:chExt cx="2293971" cy="1026165"/>
            </a:xfrm>
          </p:grpSpPr>
          <p:sp>
            <p:nvSpPr>
              <p:cNvPr id="48" name="Google Shape;150;p11"/>
              <p:cNvSpPr/>
              <p:nvPr/>
            </p:nvSpPr>
            <p:spPr>
              <a:xfrm flipH="1">
                <a:off x="1631435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49" name="Google Shape;151;p11"/>
              <p:cNvSpPr/>
              <p:nvPr/>
            </p:nvSpPr>
            <p:spPr>
              <a:xfrm flipH="1">
                <a:off x="2450523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0" name="Google Shape;154;p11"/>
              <p:cNvCxnSpPr/>
              <p:nvPr/>
            </p:nvCxnSpPr>
            <p:spPr>
              <a:xfrm rot="10800000" flipH="1">
                <a:off x="3743774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4" name="그룹 43"/>
            <p:cNvGrpSpPr/>
            <p:nvPr/>
          </p:nvGrpSpPr>
          <p:grpSpPr>
            <a:xfrm>
              <a:off x="9739003" y="3109536"/>
              <a:ext cx="2293971" cy="1039417"/>
              <a:chOff x="1613810" y="3095138"/>
              <a:chExt cx="2293971" cy="1039417"/>
            </a:xfrm>
          </p:grpSpPr>
          <p:sp>
            <p:nvSpPr>
              <p:cNvPr id="45" name="Google Shape;150;p11"/>
              <p:cNvSpPr/>
              <p:nvPr/>
            </p:nvSpPr>
            <p:spPr>
              <a:xfrm flipH="1">
                <a:off x="1613810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46" name="Google Shape;151;p11"/>
              <p:cNvSpPr/>
              <p:nvPr/>
            </p:nvSpPr>
            <p:spPr>
              <a:xfrm flipH="1">
                <a:off x="2424018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" name="Google Shape;154;p11"/>
              <p:cNvCxnSpPr/>
              <p:nvPr/>
            </p:nvCxnSpPr>
            <p:spPr>
              <a:xfrm rot="10800000" flipH="1">
                <a:off x="3717269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5680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2800" b="1" dirty="0">
                <a:solidFill>
                  <a:schemeClr val="accent1"/>
                </a:solidFill>
              </a:rPr>
              <a:t>원본 </a:t>
            </a:r>
            <a:r>
              <a:rPr lang="en-US" altLang="ko-KR" sz="2800" b="1" dirty="0" smtClean="0">
                <a:solidFill>
                  <a:schemeClr val="accent1"/>
                </a:solidFill>
              </a:rPr>
              <a:t>Size 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실험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00038" y="774898"/>
            <a:ext cx="4773204" cy="42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PCA &amp; </a:t>
            </a:r>
            <a:r>
              <a:rPr lang="en-US" altLang="ko-KR" sz="2000" b="1" dirty="0" err="1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Kmeans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apply for change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13531" y="1286795"/>
            <a:ext cx="9318860" cy="5412684"/>
            <a:chOff x="213531" y="1286795"/>
            <a:chExt cx="9318860" cy="5412684"/>
          </a:xfrm>
        </p:grpSpPr>
        <p:sp>
          <p:nvSpPr>
            <p:cNvPr id="40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1244413" y="3207507"/>
              <a:ext cx="945681" cy="44513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Tx/>
                <a:buNone/>
                <a:defRPr/>
              </a:pPr>
              <a:r>
                <a:rPr lang="en-US" altLang="ko-KR" sz="2000" b="1" noProof="0" dirty="0" smtClean="0">
                  <a:solidFill>
                    <a:sysClr val="windowText" lastClr="00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2018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48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4539035" y="3207507"/>
              <a:ext cx="853873" cy="35314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Tx/>
                <a:buNone/>
                <a:defRPr/>
              </a:pPr>
              <a:r>
                <a:rPr lang="en-US" altLang="ko-KR" sz="2000" b="1" noProof="0" dirty="0" smtClean="0">
                  <a:solidFill>
                    <a:sysClr val="windowText" lastClr="00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2016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7657058" y="3207507"/>
              <a:ext cx="853873" cy="35314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Tx/>
                <a:buNone/>
                <a:defRPr/>
              </a:pPr>
              <a:r>
                <a:rPr lang="en-US" altLang="ko-KR" sz="2000" b="1" dirty="0" smtClean="0">
                  <a:solidFill>
                    <a:sysClr val="windowText" lastClr="00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diff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86" y="1290033"/>
              <a:ext cx="2463146" cy="194030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31" y="3751090"/>
              <a:ext cx="2828015" cy="229134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809" y="3727854"/>
              <a:ext cx="2856695" cy="231458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7849" y="1289542"/>
              <a:ext cx="2392293" cy="1941287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097015" y="2198891"/>
              <a:ext cx="467134" cy="1225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맑은 고딕" panose="020B0503020000020004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6214392" y="2076263"/>
              <a:ext cx="549374" cy="367845"/>
              <a:chOff x="6063249" y="1969210"/>
              <a:chExt cx="549374" cy="367845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6063249" y="1969210"/>
                <a:ext cx="549374" cy="1115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6063249" y="2225484"/>
                <a:ext cx="549374" cy="1115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4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940261" y="6042586"/>
              <a:ext cx="1374555" cy="65689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Tx/>
                <a:buNone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Change (</a:t>
              </a:r>
              <a:r>
                <a:rPr kumimoji="0" lang="en-US" altLang="ko-KR" sz="20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KMeans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3967334" y="6042586"/>
              <a:ext cx="1783645" cy="3817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Tx/>
                <a:buNone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Clear</a:t>
              </a:r>
              <a:r>
                <a:rPr kumimoji="0" lang="en-US" altLang="ko-KR" sz="2000" b="1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change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9067" y="3741156"/>
              <a:ext cx="2863324" cy="2320602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767" y="3728722"/>
              <a:ext cx="2855623" cy="2313714"/>
            </a:xfrm>
            <a:prstGeom prst="rect">
              <a:avLst/>
            </a:prstGeom>
          </p:spPr>
        </p:pic>
        <p:sp>
          <p:nvSpPr>
            <p:cNvPr id="51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7212756" y="6042586"/>
              <a:ext cx="1783645" cy="3817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Tx/>
                <a:buNone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result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8232" y="1286795"/>
              <a:ext cx="2402077" cy="1946781"/>
            </a:xfrm>
            <a:prstGeom prst="rect">
              <a:avLst/>
            </a:prstGeom>
          </p:spPr>
        </p:pic>
      </p:grpSp>
      <p:grpSp>
        <p:nvGrpSpPr>
          <p:cNvPr id="84" name="그룹 83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85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" name="그룹 88"/>
            <p:cNvGrpSpPr/>
            <p:nvPr/>
          </p:nvGrpSpPr>
          <p:grpSpPr>
            <a:xfrm>
              <a:off x="9756628" y="1423736"/>
              <a:ext cx="2293971" cy="1026165"/>
              <a:chOff x="1631435" y="1822929"/>
              <a:chExt cx="2293971" cy="1026165"/>
            </a:xfrm>
          </p:grpSpPr>
          <p:sp>
            <p:nvSpPr>
              <p:cNvPr id="94" name="Google Shape;150;p11"/>
              <p:cNvSpPr/>
              <p:nvPr/>
            </p:nvSpPr>
            <p:spPr>
              <a:xfrm flipH="1">
                <a:off x="1631435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95" name="Google Shape;151;p11"/>
              <p:cNvSpPr/>
              <p:nvPr/>
            </p:nvSpPr>
            <p:spPr>
              <a:xfrm flipH="1">
                <a:off x="2450523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154;p11"/>
              <p:cNvCxnSpPr/>
              <p:nvPr/>
            </p:nvCxnSpPr>
            <p:spPr>
              <a:xfrm rot="10800000" flipH="1">
                <a:off x="3743774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0" name="그룹 89"/>
            <p:cNvGrpSpPr/>
            <p:nvPr/>
          </p:nvGrpSpPr>
          <p:grpSpPr>
            <a:xfrm>
              <a:off x="9739003" y="3109536"/>
              <a:ext cx="2293971" cy="1039417"/>
              <a:chOff x="1613810" y="3095138"/>
              <a:chExt cx="2293971" cy="1039417"/>
            </a:xfrm>
          </p:grpSpPr>
          <p:sp>
            <p:nvSpPr>
              <p:cNvPr id="91" name="Google Shape;150;p11"/>
              <p:cNvSpPr/>
              <p:nvPr/>
            </p:nvSpPr>
            <p:spPr>
              <a:xfrm flipH="1">
                <a:off x="1613810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92" name="Google Shape;151;p11"/>
              <p:cNvSpPr/>
              <p:nvPr/>
            </p:nvSpPr>
            <p:spPr>
              <a:xfrm flipH="1">
                <a:off x="2424018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3" name="Google Shape;154;p11"/>
              <p:cNvCxnSpPr/>
              <p:nvPr/>
            </p:nvCxnSpPr>
            <p:spPr>
              <a:xfrm rot="10800000" flipH="1">
                <a:off x="3717269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088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2800" b="1" dirty="0">
                <a:solidFill>
                  <a:schemeClr val="accent1"/>
                </a:solidFill>
              </a:rPr>
              <a:t>원본 </a:t>
            </a:r>
            <a:r>
              <a:rPr lang="en-US" altLang="ko-KR" sz="2800" b="1" dirty="0">
                <a:solidFill>
                  <a:schemeClr val="accent1"/>
                </a:solidFill>
              </a:rPr>
              <a:t>Size 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추가 실험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842" y="2265419"/>
            <a:ext cx="1556201" cy="210383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9" y="2265419"/>
            <a:ext cx="1556201" cy="210383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6" y="2265419"/>
            <a:ext cx="1556201" cy="21038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55" y="2265419"/>
            <a:ext cx="1556201" cy="210383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869" y="2265419"/>
            <a:ext cx="1556201" cy="210383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2566" y="1760271"/>
            <a:ext cx="10567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Original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2784" y="1298606"/>
            <a:ext cx="13356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Histogram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Stretching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43486" y="1298606"/>
            <a:ext cx="1507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Histogram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Equalization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73519" y="1805091"/>
            <a:ext cx="1681871" cy="509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RGB to Gray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05854" y="1298606"/>
            <a:ext cx="14462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Pixel value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Operation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896533" y="3215462"/>
            <a:ext cx="268676" cy="22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3808203" y="3215461"/>
            <a:ext cx="268676" cy="22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5719873" y="3215460"/>
            <a:ext cx="268676" cy="22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7637481" y="3215459"/>
            <a:ext cx="268676" cy="22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" y="4576577"/>
            <a:ext cx="2015251" cy="11264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99" y="4572400"/>
            <a:ext cx="2015251" cy="112649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72" y="4568223"/>
            <a:ext cx="2015251" cy="1126494"/>
          </a:xfrm>
          <a:prstGeom prst="rect">
            <a:avLst/>
          </a:prstGeom>
        </p:spPr>
      </p:pic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449164" y="774290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Image Processing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79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9756628" y="1423736"/>
              <a:ext cx="2293971" cy="1026165"/>
              <a:chOff x="1631435" y="1822929"/>
              <a:chExt cx="2293971" cy="1026165"/>
            </a:xfrm>
          </p:grpSpPr>
          <p:sp>
            <p:nvSpPr>
              <p:cNvPr id="88" name="Google Shape;150;p11"/>
              <p:cNvSpPr/>
              <p:nvPr/>
            </p:nvSpPr>
            <p:spPr>
              <a:xfrm flipH="1">
                <a:off x="1631435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89" name="Google Shape;151;p11"/>
              <p:cNvSpPr/>
              <p:nvPr/>
            </p:nvSpPr>
            <p:spPr>
              <a:xfrm flipH="1">
                <a:off x="2450523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0" name="Google Shape;154;p11"/>
              <p:cNvCxnSpPr/>
              <p:nvPr/>
            </p:nvCxnSpPr>
            <p:spPr>
              <a:xfrm rot="10800000" flipH="1">
                <a:off x="3743774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4" name="그룹 83"/>
            <p:cNvGrpSpPr/>
            <p:nvPr/>
          </p:nvGrpSpPr>
          <p:grpSpPr>
            <a:xfrm>
              <a:off x="9739003" y="3109536"/>
              <a:ext cx="2293971" cy="1039417"/>
              <a:chOff x="1613810" y="3095138"/>
              <a:chExt cx="2293971" cy="1039417"/>
            </a:xfrm>
          </p:grpSpPr>
          <p:sp>
            <p:nvSpPr>
              <p:cNvPr id="85" name="Google Shape;150;p11"/>
              <p:cNvSpPr/>
              <p:nvPr/>
            </p:nvSpPr>
            <p:spPr>
              <a:xfrm flipH="1">
                <a:off x="1613810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86" name="Google Shape;151;p11"/>
              <p:cNvSpPr/>
              <p:nvPr/>
            </p:nvSpPr>
            <p:spPr>
              <a:xfrm flipH="1">
                <a:off x="2424018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7" name="Google Shape;154;p11"/>
              <p:cNvCxnSpPr/>
              <p:nvPr/>
            </p:nvCxnSpPr>
            <p:spPr>
              <a:xfrm rot="10800000" flipH="1">
                <a:off x="3717269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" y="741943"/>
            <a:ext cx="475200" cy="4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1244413" y="3207507"/>
            <a:ext cx="945681" cy="44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4539035" y="3207507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2016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7657058" y="3207507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diff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097015" y="2198891"/>
            <a:ext cx="467134" cy="122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214392" y="2076263"/>
            <a:ext cx="549374" cy="367845"/>
            <a:chOff x="6063249" y="1969210"/>
            <a:chExt cx="549374" cy="367845"/>
          </a:xfrm>
        </p:grpSpPr>
        <p:sp>
          <p:nvSpPr>
            <p:cNvPr id="70" name="직사각형 69"/>
            <p:cNvSpPr/>
            <p:nvPr/>
          </p:nvSpPr>
          <p:spPr>
            <a:xfrm>
              <a:off x="6063249" y="1969210"/>
              <a:ext cx="549374" cy="1115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063249" y="2225484"/>
              <a:ext cx="549374" cy="1115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맑은 고딕" panose="020B0503020000020004" pitchFamily="50" charset="-127"/>
              </a:endParaRPr>
            </a:p>
          </p:txBody>
        </p:sp>
      </p:grpSp>
      <p:sp>
        <p:nvSpPr>
          <p:cNvPr id="64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940261" y="6042586"/>
            <a:ext cx="1374555" cy="656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Change (</a:t>
            </a: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KMeans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967334" y="6042586"/>
            <a:ext cx="1783645" cy="381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Clear</a:t>
            </a:r>
            <a:r>
              <a:rPr kumimoji="0" lang="en-US" altLang="ko-KR" sz="20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change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7212756" y="6042586"/>
            <a:ext cx="1783645" cy="381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result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2800" b="1" dirty="0">
                <a:solidFill>
                  <a:schemeClr val="accent1"/>
                </a:solidFill>
              </a:rPr>
              <a:t>원본 </a:t>
            </a:r>
            <a:r>
              <a:rPr lang="en-US" altLang="ko-KR" sz="2800" b="1" dirty="0">
                <a:solidFill>
                  <a:schemeClr val="accent1"/>
                </a:solidFill>
              </a:rPr>
              <a:t>Size </a:t>
            </a:r>
            <a:r>
              <a:rPr lang="ko-KR" altLang="en-US" sz="2800" b="1" dirty="0">
                <a:solidFill>
                  <a:schemeClr val="accent1"/>
                </a:solidFill>
              </a:rPr>
              <a:t>추가 실험</a:t>
            </a: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00038" y="774386"/>
            <a:ext cx="4773204" cy="42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PCA &amp; </a:t>
            </a:r>
            <a:r>
              <a:rPr lang="en-US" altLang="ko-KR" sz="2000" b="1" dirty="0" err="1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Kmeans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apply for change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5" y="1284028"/>
            <a:ext cx="2409235" cy="1952583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413" y="1284028"/>
            <a:ext cx="2413332" cy="1955903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31" y="1301294"/>
            <a:ext cx="2390512" cy="1939842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28" y="3750940"/>
            <a:ext cx="2828201" cy="229149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859" y="3728668"/>
            <a:ext cx="2776533" cy="2249633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>
            <a:off x="6665484" y="3739029"/>
            <a:ext cx="2614658" cy="2322729"/>
            <a:chOff x="3825766" y="188912"/>
            <a:chExt cx="8031272" cy="6509005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766" y="188912"/>
              <a:ext cx="8031272" cy="650900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766" y="188912"/>
              <a:ext cx="8031272" cy="6507186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113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9756628" y="1423736"/>
              <a:ext cx="2293971" cy="1026165"/>
              <a:chOff x="1631435" y="1822929"/>
              <a:chExt cx="2293971" cy="1026165"/>
            </a:xfrm>
          </p:grpSpPr>
          <p:sp>
            <p:nvSpPr>
              <p:cNvPr id="122" name="Google Shape;150;p11"/>
              <p:cNvSpPr/>
              <p:nvPr/>
            </p:nvSpPr>
            <p:spPr>
              <a:xfrm flipH="1">
                <a:off x="1631435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123" name="Google Shape;151;p11"/>
              <p:cNvSpPr/>
              <p:nvPr/>
            </p:nvSpPr>
            <p:spPr>
              <a:xfrm flipH="1">
                <a:off x="2450523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4" name="Google Shape;154;p11"/>
              <p:cNvCxnSpPr/>
              <p:nvPr/>
            </p:nvCxnSpPr>
            <p:spPr>
              <a:xfrm rot="10800000" flipH="1">
                <a:off x="3743774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18" name="그룹 117"/>
            <p:cNvGrpSpPr/>
            <p:nvPr/>
          </p:nvGrpSpPr>
          <p:grpSpPr>
            <a:xfrm>
              <a:off x="9739003" y="3109536"/>
              <a:ext cx="2293971" cy="1039417"/>
              <a:chOff x="1613810" y="3095138"/>
              <a:chExt cx="2293971" cy="1039417"/>
            </a:xfrm>
          </p:grpSpPr>
          <p:sp>
            <p:nvSpPr>
              <p:cNvPr id="119" name="Google Shape;150;p11"/>
              <p:cNvSpPr/>
              <p:nvPr/>
            </p:nvSpPr>
            <p:spPr>
              <a:xfrm flipH="1">
                <a:off x="1613810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120" name="Google Shape;151;p11"/>
              <p:cNvSpPr/>
              <p:nvPr/>
            </p:nvSpPr>
            <p:spPr>
              <a:xfrm flipH="1">
                <a:off x="2424018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1" name="Google Shape;154;p11"/>
              <p:cNvCxnSpPr/>
              <p:nvPr/>
            </p:nvCxnSpPr>
            <p:spPr>
              <a:xfrm rot="10800000" flipH="1">
                <a:off x="3717269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301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원본 </a:t>
            </a:r>
            <a:r>
              <a:rPr lang="en-US" altLang="ko-KR" sz="2800" b="1" dirty="0">
                <a:solidFill>
                  <a:schemeClr val="accent1"/>
                </a:solidFill>
              </a:rPr>
              <a:t>Size </a:t>
            </a:r>
            <a:r>
              <a:rPr lang="ko-KR" altLang="en-US" sz="2800" b="1" dirty="0">
                <a:solidFill>
                  <a:schemeClr val="accent1"/>
                </a:solidFill>
              </a:rPr>
              <a:t>추가 실험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523296" y="1022263"/>
            <a:ext cx="1432686" cy="432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</a:t>
            </a:r>
            <a:r>
              <a:rPr lang="en-US" altLang="ko-KR" sz="2000" b="1" noProof="0" dirty="0" err="1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dges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2828185" y="1022263"/>
            <a:ext cx="1601333" cy="33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artoon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5157027" y="1022263"/>
            <a:ext cx="1605351" cy="294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Color blur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7451583" y="1022263"/>
            <a:ext cx="1595819" cy="343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binary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9385" y="1342571"/>
            <a:ext cx="2019099" cy="5187600"/>
            <a:chOff x="130185" y="1461325"/>
            <a:chExt cx="2019099" cy="5187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415" y="1461325"/>
              <a:ext cx="1976639" cy="160198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50" y="3223570"/>
              <a:ext cx="2010168" cy="162915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85" y="5012988"/>
              <a:ext cx="2019099" cy="163593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2562192" y="1344349"/>
            <a:ext cx="2082552" cy="5224622"/>
            <a:chOff x="2487061" y="1463103"/>
            <a:chExt cx="2082552" cy="522462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921" y="1463103"/>
              <a:ext cx="1990832" cy="161348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7484" y="3209056"/>
              <a:ext cx="2021706" cy="168782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061" y="5029343"/>
              <a:ext cx="2082552" cy="1658382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4898452" y="1344767"/>
            <a:ext cx="2056683" cy="5224204"/>
            <a:chOff x="4902026" y="1463521"/>
            <a:chExt cx="2056683" cy="522420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4223" y="1463521"/>
              <a:ext cx="1992289" cy="161466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02" y="3240630"/>
              <a:ext cx="1996730" cy="161826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2026" y="5021337"/>
              <a:ext cx="2056683" cy="1666388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7208843" y="1342571"/>
            <a:ext cx="2118825" cy="5257223"/>
            <a:chOff x="7208843" y="1461325"/>
            <a:chExt cx="2118825" cy="525722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219" y="1461325"/>
              <a:ext cx="2082072" cy="168743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8843" y="3280467"/>
              <a:ext cx="2118825" cy="160081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5741" y="5012988"/>
              <a:ext cx="2105029" cy="1705560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78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9756628" y="1423736"/>
              <a:ext cx="2293971" cy="1026165"/>
              <a:chOff x="1631435" y="1822929"/>
              <a:chExt cx="2293971" cy="1026165"/>
            </a:xfrm>
          </p:grpSpPr>
          <p:sp>
            <p:nvSpPr>
              <p:cNvPr id="87" name="Google Shape;150;p11"/>
              <p:cNvSpPr/>
              <p:nvPr/>
            </p:nvSpPr>
            <p:spPr>
              <a:xfrm flipH="1">
                <a:off x="1631435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88" name="Google Shape;151;p11"/>
              <p:cNvSpPr/>
              <p:nvPr/>
            </p:nvSpPr>
            <p:spPr>
              <a:xfrm flipH="1">
                <a:off x="2450523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9" name="Google Shape;154;p11"/>
              <p:cNvCxnSpPr/>
              <p:nvPr/>
            </p:nvCxnSpPr>
            <p:spPr>
              <a:xfrm rot="10800000" flipH="1">
                <a:off x="3743774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3" name="그룹 82"/>
            <p:cNvGrpSpPr/>
            <p:nvPr/>
          </p:nvGrpSpPr>
          <p:grpSpPr>
            <a:xfrm>
              <a:off x="9739003" y="3109536"/>
              <a:ext cx="2293971" cy="1039417"/>
              <a:chOff x="1613810" y="3095138"/>
              <a:chExt cx="2293971" cy="1039417"/>
            </a:xfrm>
          </p:grpSpPr>
          <p:sp>
            <p:nvSpPr>
              <p:cNvPr id="84" name="Google Shape;150;p11"/>
              <p:cNvSpPr/>
              <p:nvPr/>
            </p:nvSpPr>
            <p:spPr>
              <a:xfrm flipH="1">
                <a:off x="1613810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85" name="Google Shape;151;p11"/>
              <p:cNvSpPr/>
              <p:nvPr/>
            </p:nvSpPr>
            <p:spPr>
              <a:xfrm flipH="1">
                <a:off x="2424018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" name="Google Shape;154;p11"/>
              <p:cNvCxnSpPr/>
              <p:nvPr/>
            </p:nvCxnSpPr>
            <p:spPr>
              <a:xfrm rot="10800000" flipH="1">
                <a:off x="3717269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5" y="867488"/>
            <a:ext cx="537438" cy="475083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14" y="868589"/>
            <a:ext cx="537438" cy="475083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71" y="868738"/>
            <a:ext cx="537438" cy="475083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79" y="863486"/>
            <a:ext cx="537438" cy="4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원본 </a:t>
            </a:r>
            <a:r>
              <a:rPr lang="en-US" altLang="ko-KR" sz="2800" b="1" dirty="0">
                <a:solidFill>
                  <a:schemeClr val="accent1"/>
                </a:solidFill>
              </a:rPr>
              <a:t>Size </a:t>
            </a:r>
            <a:r>
              <a:rPr lang="ko-KR" altLang="en-US" sz="2800" b="1" dirty="0">
                <a:solidFill>
                  <a:schemeClr val="accent1"/>
                </a:solidFill>
              </a:rPr>
              <a:t>추가 실험</a:t>
            </a:r>
          </a:p>
          <a:p>
            <a:pPr lvl="0" algn="ctr"/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68152" y="1313357"/>
            <a:ext cx="2053853" cy="5173542"/>
            <a:chOff x="117885" y="1461325"/>
            <a:chExt cx="2053853" cy="517354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92" y="1461325"/>
              <a:ext cx="1976639" cy="160198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27" y="3201315"/>
              <a:ext cx="2010168" cy="1629156"/>
            </a:xfrm>
            <a:prstGeom prst="rect">
              <a:avLst/>
            </a:prstGeom>
          </p:spPr>
        </p:pic>
        <p:grpSp>
          <p:nvGrpSpPr>
            <p:cNvPr id="50" name="그룹 49"/>
            <p:cNvGrpSpPr/>
            <p:nvPr/>
          </p:nvGrpSpPr>
          <p:grpSpPr>
            <a:xfrm>
              <a:off x="117885" y="4968479"/>
              <a:ext cx="2053853" cy="1666388"/>
              <a:chOff x="3857624" y="188913"/>
              <a:chExt cx="7999414" cy="6483184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7625" y="188913"/>
                <a:ext cx="7999413" cy="648318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7624" y="188913"/>
                <a:ext cx="7999413" cy="6481373"/>
              </a:xfrm>
              <a:prstGeom prst="rect">
                <a:avLst/>
              </a:prstGeom>
            </p:spPr>
          </p:pic>
        </p:grpSp>
      </p:grpSp>
      <p:grpSp>
        <p:nvGrpSpPr>
          <p:cNvPr id="7" name="그룹 6"/>
          <p:cNvGrpSpPr/>
          <p:nvPr/>
        </p:nvGrpSpPr>
        <p:grpSpPr>
          <a:xfrm>
            <a:off x="4917366" y="1313357"/>
            <a:ext cx="1996730" cy="5191173"/>
            <a:chOff x="4918759" y="1449823"/>
            <a:chExt cx="1996730" cy="519117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980" y="1449823"/>
              <a:ext cx="1992289" cy="161466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8759" y="3203812"/>
              <a:ext cx="1996730" cy="1618264"/>
            </a:xfrm>
            <a:prstGeom prst="rect">
              <a:avLst/>
            </a:prstGeom>
          </p:spPr>
        </p:pic>
        <p:grpSp>
          <p:nvGrpSpPr>
            <p:cNvPr id="33" name="그룹 32"/>
            <p:cNvGrpSpPr/>
            <p:nvPr/>
          </p:nvGrpSpPr>
          <p:grpSpPr>
            <a:xfrm>
              <a:off x="4923140" y="4961399"/>
              <a:ext cx="1987969" cy="1679597"/>
              <a:chOff x="3867150" y="188912"/>
              <a:chExt cx="7989888" cy="6475465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7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7150" y="188912"/>
                <a:ext cx="7989888" cy="6475465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7150" y="188913"/>
                <a:ext cx="7989888" cy="6473655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2608832" y="1313357"/>
            <a:ext cx="2021707" cy="5215284"/>
            <a:chOff x="2553303" y="1449822"/>
            <a:chExt cx="2021707" cy="521528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740" y="1449822"/>
              <a:ext cx="1990832" cy="161348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303" y="3156630"/>
              <a:ext cx="2021706" cy="1687820"/>
            </a:xfrm>
            <a:prstGeom prst="rect">
              <a:avLst/>
            </a:prstGeom>
          </p:spPr>
        </p:pic>
        <p:grpSp>
          <p:nvGrpSpPr>
            <p:cNvPr id="36" name="그룹 35"/>
            <p:cNvGrpSpPr/>
            <p:nvPr/>
          </p:nvGrpSpPr>
          <p:grpSpPr>
            <a:xfrm>
              <a:off x="2553303" y="4937773"/>
              <a:ext cx="2021707" cy="1727333"/>
              <a:chOff x="3853542" y="188912"/>
              <a:chExt cx="8003496" cy="6486493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10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543" y="188912"/>
                <a:ext cx="8003495" cy="6486493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542" y="188913"/>
                <a:ext cx="8003495" cy="6484680"/>
              </a:xfrm>
              <a:prstGeom prst="rect">
                <a:avLst/>
              </a:prstGeom>
            </p:spPr>
          </p:pic>
        </p:grpSp>
      </p:grpSp>
      <p:grpSp>
        <p:nvGrpSpPr>
          <p:cNvPr id="10" name="그룹 9"/>
          <p:cNvGrpSpPr/>
          <p:nvPr/>
        </p:nvGrpSpPr>
        <p:grpSpPr>
          <a:xfrm>
            <a:off x="7200923" y="1313357"/>
            <a:ext cx="2118825" cy="5214801"/>
            <a:chOff x="7200923" y="1449822"/>
            <a:chExt cx="2118825" cy="521480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299" y="1449822"/>
              <a:ext cx="2082072" cy="168743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923" y="3249282"/>
              <a:ext cx="2118825" cy="1600810"/>
            </a:xfrm>
            <a:prstGeom prst="rect">
              <a:avLst/>
            </a:prstGeom>
          </p:spPr>
        </p:pic>
        <p:grpSp>
          <p:nvGrpSpPr>
            <p:cNvPr id="57" name="그룹 56"/>
            <p:cNvGrpSpPr/>
            <p:nvPr/>
          </p:nvGrpSpPr>
          <p:grpSpPr>
            <a:xfrm>
              <a:off x="7200923" y="4962121"/>
              <a:ext cx="2118825" cy="1702502"/>
              <a:chOff x="3857624" y="188913"/>
              <a:chExt cx="7999414" cy="6483184"/>
            </a:xfrm>
          </p:grpSpPr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7625" y="188913"/>
                <a:ext cx="7999413" cy="6483184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7624" y="188913"/>
                <a:ext cx="7999413" cy="6481373"/>
              </a:xfrm>
              <a:prstGeom prst="rect">
                <a:avLst/>
              </a:prstGeom>
            </p:spPr>
          </p:pic>
        </p:grpSp>
      </p:grpSp>
      <p:sp>
        <p:nvSpPr>
          <p:cNvPr id="3" name="액자 2"/>
          <p:cNvSpPr/>
          <p:nvPr/>
        </p:nvSpPr>
        <p:spPr>
          <a:xfrm>
            <a:off x="4794885" y="764101"/>
            <a:ext cx="2249909" cy="5880143"/>
          </a:xfrm>
          <a:prstGeom prst="frame">
            <a:avLst>
              <a:gd name="adj1" fmla="val 2368"/>
            </a:avLst>
          </a:prstGeom>
          <a:solidFill>
            <a:srgbClr val="00B05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88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9756628" y="1423736"/>
              <a:ext cx="2293971" cy="1026165"/>
              <a:chOff x="1631435" y="1822929"/>
              <a:chExt cx="2293971" cy="1026165"/>
            </a:xfrm>
          </p:grpSpPr>
          <p:sp>
            <p:nvSpPr>
              <p:cNvPr id="97" name="Google Shape;150;p11"/>
              <p:cNvSpPr/>
              <p:nvPr/>
            </p:nvSpPr>
            <p:spPr>
              <a:xfrm flipH="1">
                <a:off x="1631435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98" name="Google Shape;151;p11"/>
              <p:cNvSpPr/>
              <p:nvPr/>
            </p:nvSpPr>
            <p:spPr>
              <a:xfrm flipH="1">
                <a:off x="2450523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9" name="Google Shape;154;p11"/>
              <p:cNvCxnSpPr/>
              <p:nvPr/>
            </p:nvCxnSpPr>
            <p:spPr>
              <a:xfrm rot="10800000" flipH="1">
                <a:off x="3743774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3" name="그룹 92"/>
            <p:cNvGrpSpPr/>
            <p:nvPr/>
          </p:nvGrpSpPr>
          <p:grpSpPr>
            <a:xfrm>
              <a:off x="9739003" y="3109536"/>
              <a:ext cx="2293971" cy="1039417"/>
              <a:chOff x="1613810" y="3095138"/>
              <a:chExt cx="2293971" cy="1039417"/>
            </a:xfrm>
          </p:grpSpPr>
          <p:sp>
            <p:nvSpPr>
              <p:cNvPr id="94" name="Google Shape;150;p11"/>
              <p:cNvSpPr/>
              <p:nvPr/>
            </p:nvSpPr>
            <p:spPr>
              <a:xfrm flipH="1">
                <a:off x="1613810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95" name="Google Shape;151;p11"/>
              <p:cNvSpPr/>
              <p:nvPr/>
            </p:nvSpPr>
            <p:spPr>
              <a:xfrm flipH="1">
                <a:off x="2424018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154;p11"/>
              <p:cNvCxnSpPr/>
              <p:nvPr/>
            </p:nvCxnSpPr>
            <p:spPr>
              <a:xfrm rot="10800000" flipH="1">
                <a:off x="3717269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0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523296" y="986635"/>
            <a:ext cx="1432686" cy="432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</a:t>
            </a:r>
            <a:r>
              <a:rPr lang="en-US" altLang="ko-KR" sz="2000" b="1" noProof="0" dirty="0" err="1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dges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9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2828185" y="986635"/>
            <a:ext cx="1601333" cy="334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artoon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0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5157027" y="986635"/>
            <a:ext cx="1605351" cy="294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Color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1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7451583" y="986635"/>
            <a:ext cx="1595819" cy="343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binary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5" y="831860"/>
            <a:ext cx="537438" cy="475083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14" y="832961"/>
            <a:ext cx="537438" cy="475083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71" y="833110"/>
            <a:ext cx="537438" cy="475083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179" y="827858"/>
            <a:ext cx="537438" cy="4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2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9710500" cy="954995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 smtClean="0">
                <a:solidFill>
                  <a:schemeClr val="accent1"/>
                </a:solidFill>
              </a:rPr>
              <a:t>Dataset 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전처리</a:t>
            </a:r>
            <a:endParaRPr lang="en-US" altLang="ko-KR" sz="2800" b="1" dirty="0" smtClean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accent1"/>
                </a:solidFill>
              </a:rPr>
              <a:t>확대 </a:t>
            </a:r>
            <a:r>
              <a:rPr lang="en-US" altLang="ko-KR" sz="2800" b="1" dirty="0" smtClean="0">
                <a:solidFill>
                  <a:schemeClr val="accent1"/>
                </a:solidFill>
              </a:rPr>
              <a:t>Size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19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9739003" y="289949"/>
              <a:ext cx="2338102" cy="6126577"/>
              <a:chOff x="9739003" y="289949"/>
              <a:chExt cx="2338102" cy="6126577"/>
            </a:xfrm>
          </p:grpSpPr>
          <p:sp>
            <p:nvSpPr>
              <p:cNvPr id="20" name="Google Shape;88;p8">
                <a:extLst>
                  <a:ext uri="{FF2B5EF4-FFF2-40B4-BE49-F238E27FC236}">
                    <a16:creationId xmlns:a16="http://schemas.microsoft.com/office/drawing/2014/main" id="{9A830542-E190-4762-AE85-25D00BC1566D}"/>
                  </a:ext>
                </a:extLst>
              </p:cNvPr>
              <p:cNvSpPr/>
              <p:nvPr/>
            </p:nvSpPr>
            <p:spPr>
              <a:xfrm flipH="1">
                <a:off x="9783134" y="480858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결론 및 고찰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88;p8">
                <a:extLst>
                  <a:ext uri="{FF2B5EF4-FFF2-40B4-BE49-F238E27FC236}">
                    <a16:creationId xmlns:a16="http://schemas.microsoft.com/office/drawing/2014/main" id="{B3F50E82-968B-45AA-9910-2BCDA9EAEA45}"/>
                  </a:ext>
                </a:extLst>
              </p:cNvPr>
              <p:cNvSpPr/>
              <p:nvPr/>
            </p:nvSpPr>
            <p:spPr>
              <a:xfrm flipH="1">
                <a:off x="9783134" y="5942374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 &amp; A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48;p11"/>
              <p:cNvSpPr/>
              <p:nvPr/>
            </p:nvSpPr>
            <p:spPr>
              <a:xfrm flipH="1">
                <a:off x="9783134" y="28994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프로젝트 소개</a:t>
                </a:r>
                <a:endParaRPr sz="18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" name="그룹 29"/>
              <p:cNvGrpSpPr/>
              <p:nvPr/>
            </p:nvGrpSpPr>
            <p:grpSpPr>
              <a:xfrm>
                <a:off x="9756628" y="1423736"/>
                <a:ext cx="2293971" cy="1026165"/>
                <a:chOff x="4891465" y="1822929"/>
                <a:chExt cx="2293971" cy="1026165"/>
              </a:xfrm>
            </p:grpSpPr>
            <p:sp>
              <p:nvSpPr>
                <p:cNvPr id="31" name="Google Shape;150;p11"/>
                <p:cNvSpPr/>
                <p:nvPr/>
              </p:nvSpPr>
              <p:spPr>
                <a:xfrm flipH="1">
                  <a:off x="4891465" y="1822929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32" name="Google Shape;151;p11"/>
                <p:cNvSpPr/>
                <p:nvPr/>
              </p:nvSpPr>
              <p:spPr>
                <a:xfrm flipH="1">
                  <a:off x="5710553" y="2414459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3" name="Google Shape;154;p11"/>
                <p:cNvCxnSpPr/>
                <p:nvPr/>
              </p:nvCxnSpPr>
              <p:spPr>
                <a:xfrm rot="10800000" flipH="1">
                  <a:off x="6871287" y="2281180"/>
                  <a:ext cx="3245" cy="13062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34" name="그룹 33"/>
              <p:cNvGrpSpPr/>
              <p:nvPr/>
            </p:nvGrpSpPr>
            <p:grpSpPr>
              <a:xfrm>
                <a:off x="9739003" y="3109536"/>
                <a:ext cx="2293971" cy="1039417"/>
                <a:chOff x="4873840" y="3095138"/>
                <a:chExt cx="2293971" cy="1039417"/>
              </a:xfrm>
            </p:grpSpPr>
            <p:sp>
              <p:nvSpPr>
                <p:cNvPr id="35" name="Google Shape;150;p11"/>
                <p:cNvSpPr/>
                <p:nvPr/>
              </p:nvSpPr>
              <p:spPr>
                <a:xfrm flipH="1">
                  <a:off x="4873840" y="3095138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accent2">
                    <a:lumMod val="50000"/>
                  </a:schemeClr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36" name="Google Shape;151;p11"/>
                <p:cNvSpPr/>
                <p:nvPr/>
              </p:nvSpPr>
              <p:spPr>
                <a:xfrm flipH="1">
                  <a:off x="5684048" y="3699920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7" name="Google Shape;154;p11"/>
                <p:cNvCxnSpPr/>
                <p:nvPr/>
              </p:nvCxnSpPr>
              <p:spPr>
                <a:xfrm rot="10800000" flipH="1">
                  <a:off x="6844782" y="3566641"/>
                  <a:ext cx="3245" cy="13062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4006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1961609" y="3492277"/>
            <a:ext cx="945681" cy="44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2007513" y="6316457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2016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6788619" y="3502543"/>
            <a:ext cx="945681" cy="44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6834523" y="6305225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2016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2800" b="1" dirty="0">
                <a:solidFill>
                  <a:schemeClr val="accent1"/>
                </a:solidFill>
              </a:rPr>
              <a:t>Dataset 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전처리 확대 </a:t>
            </a:r>
            <a:r>
              <a:rPr lang="en-US" altLang="ko-KR" sz="2800" b="1" dirty="0">
                <a:solidFill>
                  <a:schemeClr val="accent1"/>
                </a:solidFill>
              </a:rPr>
              <a:t>Size</a:t>
            </a: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08565" y="772756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Color Histogram Equalization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318612" y="3481330"/>
            <a:ext cx="986010" cy="57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256796" y="1209121"/>
            <a:ext cx="7156541" cy="5097332"/>
            <a:chOff x="1256796" y="1209121"/>
            <a:chExt cx="7156541" cy="5097332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796" y="3961157"/>
              <a:ext cx="2345296" cy="2345296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8558" y="1209121"/>
              <a:ext cx="2279471" cy="2279471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752" y="1218274"/>
              <a:ext cx="2282045" cy="2282045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124" y="3990679"/>
              <a:ext cx="2312213" cy="2312213"/>
            </a:xfrm>
            <a:prstGeom prst="rect">
              <a:avLst/>
            </a:prstGeom>
          </p:spPr>
        </p:pic>
      </p:grpSp>
      <p:grpSp>
        <p:nvGrpSpPr>
          <p:cNvPr id="82" name="그룹 81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83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9739003" y="289949"/>
              <a:ext cx="2338102" cy="6126577"/>
              <a:chOff x="9739003" y="289949"/>
              <a:chExt cx="2338102" cy="6126577"/>
            </a:xfrm>
          </p:grpSpPr>
          <p:sp>
            <p:nvSpPr>
              <p:cNvPr id="85" name="Google Shape;88;p8">
                <a:extLst>
                  <a:ext uri="{FF2B5EF4-FFF2-40B4-BE49-F238E27FC236}">
                    <a16:creationId xmlns:a16="http://schemas.microsoft.com/office/drawing/2014/main" id="{9A830542-E190-4762-AE85-25D00BC1566D}"/>
                  </a:ext>
                </a:extLst>
              </p:cNvPr>
              <p:cNvSpPr/>
              <p:nvPr/>
            </p:nvSpPr>
            <p:spPr>
              <a:xfrm flipH="1">
                <a:off x="9783134" y="480858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결론 및 고찰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8;p8">
                <a:extLst>
                  <a:ext uri="{FF2B5EF4-FFF2-40B4-BE49-F238E27FC236}">
                    <a16:creationId xmlns:a16="http://schemas.microsoft.com/office/drawing/2014/main" id="{B3F50E82-968B-45AA-9910-2BCDA9EAEA45}"/>
                  </a:ext>
                </a:extLst>
              </p:cNvPr>
              <p:cNvSpPr/>
              <p:nvPr/>
            </p:nvSpPr>
            <p:spPr>
              <a:xfrm flipH="1">
                <a:off x="9783134" y="5942374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 &amp; A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48;p11"/>
              <p:cNvSpPr/>
              <p:nvPr/>
            </p:nvSpPr>
            <p:spPr>
              <a:xfrm flipH="1">
                <a:off x="9783134" y="28994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프로젝트 소개</a:t>
                </a:r>
                <a:endParaRPr sz="18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8" name="그룹 87"/>
              <p:cNvGrpSpPr/>
              <p:nvPr/>
            </p:nvGrpSpPr>
            <p:grpSpPr>
              <a:xfrm>
                <a:off x="9756628" y="1423736"/>
                <a:ext cx="2293971" cy="1026165"/>
                <a:chOff x="4891465" y="1822929"/>
                <a:chExt cx="2293971" cy="1026165"/>
              </a:xfrm>
            </p:grpSpPr>
            <p:sp>
              <p:nvSpPr>
                <p:cNvPr id="93" name="Google Shape;150;p11"/>
                <p:cNvSpPr/>
                <p:nvPr/>
              </p:nvSpPr>
              <p:spPr>
                <a:xfrm flipH="1">
                  <a:off x="4891465" y="1822929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94" name="Google Shape;151;p11"/>
                <p:cNvSpPr/>
                <p:nvPr/>
              </p:nvSpPr>
              <p:spPr>
                <a:xfrm flipH="1">
                  <a:off x="5710553" y="2414459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95" name="Google Shape;154;p11"/>
                <p:cNvCxnSpPr/>
                <p:nvPr/>
              </p:nvCxnSpPr>
              <p:spPr>
                <a:xfrm rot="10800000" flipH="1">
                  <a:off x="6871287" y="2281180"/>
                  <a:ext cx="3245" cy="13062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9" name="그룹 88"/>
              <p:cNvGrpSpPr/>
              <p:nvPr/>
            </p:nvGrpSpPr>
            <p:grpSpPr>
              <a:xfrm>
                <a:off x="9739003" y="3109536"/>
                <a:ext cx="2293971" cy="1039417"/>
                <a:chOff x="4873840" y="3095138"/>
                <a:chExt cx="2293971" cy="1039417"/>
              </a:xfrm>
            </p:grpSpPr>
            <p:sp>
              <p:nvSpPr>
                <p:cNvPr id="90" name="Google Shape;150;p11"/>
                <p:cNvSpPr/>
                <p:nvPr/>
              </p:nvSpPr>
              <p:spPr>
                <a:xfrm flipH="1">
                  <a:off x="4873840" y="3095138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accent2">
                    <a:lumMod val="50000"/>
                  </a:schemeClr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91" name="Google Shape;151;p11"/>
                <p:cNvSpPr/>
                <p:nvPr/>
              </p:nvSpPr>
              <p:spPr>
                <a:xfrm flipH="1">
                  <a:off x="5684048" y="3699920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92" name="Google Shape;154;p11"/>
                <p:cNvCxnSpPr/>
                <p:nvPr/>
              </p:nvCxnSpPr>
              <p:spPr>
                <a:xfrm rot="10800000" flipH="1">
                  <a:off x="6844782" y="3566641"/>
                  <a:ext cx="3245" cy="13062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6761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2800" b="1" dirty="0">
                <a:solidFill>
                  <a:schemeClr val="accent1"/>
                </a:solidFill>
              </a:rPr>
              <a:t>Dataset </a:t>
            </a:r>
            <a:r>
              <a:rPr lang="ko-KR" altLang="en-US" sz="2800" b="1" dirty="0">
                <a:solidFill>
                  <a:schemeClr val="accent1"/>
                </a:solidFill>
              </a:rPr>
              <a:t>전처리 확대 </a:t>
            </a:r>
            <a:r>
              <a:rPr lang="en-US" altLang="ko-KR" sz="2800" b="1" dirty="0">
                <a:solidFill>
                  <a:schemeClr val="accent1"/>
                </a:solidFill>
              </a:rPr>
              <a:t>Size</a:t>
            </a: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14096" y="766818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Image alignment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2260815" y="5040105"/>
            <a:ext cx="910478" cy="325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6948140" y="5065234"/>
            <a:ext cx="921949" cy="274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21" y="2091575"/>
            <a:ext cx="2968867" cy="29688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44" y="2052537"/>
            <a:ext cx="3046943" cy="3046943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35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9739003" y="289949"/>
              <a:ext cx="2338102" cy="6126577"/>
              <a:chOff x="9739003" y="289949"/>
              <a:chExt cx="2338102" cy="6126577"/>
            </a:xfrm>
          </p:grpSpPr>
          <p:sp>
            <p:nvSpPr>
              <p:cNvPr id="37" name="Google Shape;88;p8">
                <a:extLst>
                  <a:ext uri="{FF2B5EF4-FFF2-40B4-BE49-F238E27FC236}">
                    <a16:creationId xmlns:a16="http://schemas.microsoft.com/office/drawing/2014/main" id="{9A830542-E190-4762-AE85-25D00BC1566D}"/>
                  </a:ext>
                </a:extLst>
              </p:cNvPr>
              <p:cNvSpPr/>
              <p:nvPr/>
            </p:nvSpPr>
            <p:spPr>
              <a:xfrm flipH="1">
                <a:off x="9783134" y="480858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결론 및 고찰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88;p8">
                <a:extLst>
                  <a:ext uri="{FF2B5EF4-FFF2-40B4-BE49-F238E27FC236}">
                    <a16:creationId xmlns:a16="http://schemas.microsoft.com/office/drawing/2014/main" id="{B3F50E82-968B-45AA-9910-2BCDA9EAEA45}"/>
                  </a:ext>
                </a:extLst>
              </p:cNvPr>
              <p:cNvSpPr/>
              <p:nvPr/>
            </p:nvSpPr>
            <p:spPr>
              <a:xfrm flipH="1">
                <a:off x="9783134" y="5942374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 &amp; A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48;p11"/>
              <p:cNvSpPr/>
              <p:nvPr/>
            </p:nvSpPr>
            <p:spPr>
              <a:xfrm flipH="1">
                <a:off x="9783134" y="28994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프로젝트 소개</a:t>
                </a:r>
                <a:endParaRPr sz="18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9756628" y="1423736"/>
                <a:ext cx="2293971" cy="1026165"/>
                <a:chOff x="4891465" y="1822929"/>
                <a:chExt cx="2293971" cy="1026165"/>
              </a:xfrm>
            </p:grpSpPr>
            <p:sp>
              <p:nvSpPr>
                <p:cNvPr id="59" name="Google Shape;150;p11"/>
                <p:cNvSpPr/>
                <p:nvPr/>
              </p:nvSpPr>
              <p:spPr>
                <a:xfrm flipH="1">
                  <a:off x="4891465" y="1822929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60" name="Google Shape;151;p11"/>
                <p:cNvSpPr/>
                <p:nvPr/>
              </p:nvSpPr>
              <p:spPr>
                <a:xfrm flipH="1">
                  <a:off x="5710553" y="2414459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61" name="Google Shape;154;p11"/>
                <p:cNvCxnSpPr/>
                <p:nvPr/>
              </p:nvCxnSpPr>
              <p:spPr>
                <a:xfrm rot="10800000" flipH="1">
                  <a:off x="6871287" y="2281180"/>
                  <a:ext cx="3245" cy="13062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" name="그룹 50"/>
              <p:cNvGrpSpPr/>
              <p:nvPr/>
            </p:nvGrpSpPr>
            <p:grpSpPr>
              <a:xfrm>
                <a:off x="9739003" y="3109536"/>
                <a:ext cx="2293971" cy="1039417"/>
                <a:chOff x="4873840" y="3095138"/>
                <a:chExt cx="2293971" cy="1039417"/>
              </a:xfrm>
            </p:grpSpPr>
            <p:sp>
              <p:nvSpPr>
                <p:cNvPr id="56" name="Google Shape;150;p11"/>
                <p:cNvSpPr/>
                <p:nvPr/>
              </p:nvSpPr>
              <p:spPr>
                <a:xfrm flipH="1">
                  <a:off x="4873840" y="3095138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accent2">
                    <a:lumMod val="50000"/>
                  </a:schemeClr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57" name="Google Shape;151;p11"/>
                <p:cNvSpPr/>
                <p:nvPr/>
              </p:nvSpPr>
              <p:spPr>
                <a:xfrm flipH="1">
                  <a:off x="5684048" y="3699920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8" name="Google Shape;154;p11"/>
                <p:cNvCxnSpPr/>
                <p:nvPr/>
              </p:nvCxnSpPr>
              <p:spPr>
                <a:xfrm rot="10800000" flipH="1">
                  <a:off x="6844782" y="3566641"/>
                  <a:ext cx="3245" cy="13062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42561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3322866" y="214187"/>
            <a:ext cx="548888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accent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Arial"/>
              </a:rPr>
              <a:t>PROJECT </a:t>
            </a:r>
            <a:r>
              <a:rPr lang="en-US" sz="5000" dirty="0">
                <a:solidFill>
                  <a:srgbClr val="544834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Arial"/>
              </a:rPr>
              <a:t>STEPS</a:t>
            </a:r>
            <a:endParaRPr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93085" y="1697758"/>
            <a:ext cx="9805831" cy="4344390"/>
            <a:chOff x="668099" y="1959015"/>
            <a:chExt cx="9805831" cy="4344390"/>
          </a:xfrm>
        </p:grpSpPr>
        <p:grpSp>
          <p:nvGrpSpPr>
            <p:cNvPr id="2" name="그룹 1"/>
            <p:cNvGrpSpPr/>
            <p:nvPr/>
          </p:nvGrpSpPr>
          <p:grpSpPr>
            <a:xfrm>
              <a:off x="668099" y="3364234"/>
              <a:ext cx="2338151" cy="2939171"/>
              <a:chOff x="1083736" y="3364234"/>
              <a:chExt cx="2338151" cy="2939171"/>
            </a:xfrm>
          </p:grpSpPr>
          <p:sp>
            <p:nvSpPr>
              <p:cNvPr id="45" name="Google Shape;45;p7"/>
              <p:cNvSpPr/>
              <p:nvPr/>
            </p:nvSpPr>
            <p:spPr>
              <a:xfrm>
                <a:off x="2300045" y="4662996"/>
                <a:ext cx="32961" cy="964723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51" extrusionOk="0">
                    <a:moveTo>
                      <a:pt x="18" y="1051"/>
                    </a:moveTo>
                    <a:cubicBezTo>
                      <a:pt x="8" y="1051"/>
                      <a:pt x="0" y="1046"/>
                      <a:pt x="0" y="104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8" y="0"/>
                      <a:pt x="18" y="0"/>
                    </a:cubicBezTo>
                    <a:cubicBezTo>
                      <a:pt x="28" y="0"/>
                      <a:pt x="36" y="5"/>
                      <a:pt x="36" y="11"/>
                    </a:cubicBezTo>
                    <a:cubicBezTo>
                      <a:pt x="36" y="1040"/>
                      <a:pt x="36" y="1040"/>
                      <a:pt x="36" y="1040"/>
                    </a:cubicBezTo>
                    <a:cubicBezTo>
                      <a:pt x="36" y="1046"/>
                      <a:pt x="28" y="1051"/>
                      <a:pt x="18" y="10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7"/>
              <p:cNvSpPr/>
              <p:nvPr/>
            </p:nvSpPr>
            <p:spPr>
              <a:xfrm>
                <a:off x="1610414" y="3364234"/>
                <a:ext cx="1440112" cy="14426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7"/>
              <p:cNvSpPr/>
              <p:nvPr/>
            </p:nvSpPr>
            <p:spPr>
              <a:xfrm>
                <a:off x="2188487" y="5482567"/>
                <a:ext cx="256711" cy="2573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7"/>
              <p:cNvSpPr/>
              <p:nvPr/>
            </p:nvSpPr>
            <p:spPr>
              <a:xfrm>
                <a:off x="1658281" y="3411868"/>
                <a:ext cx="1344378" cy="134674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7"/>
              <p:cNvSpPr txBox="1"/>
              <p:nvPr/>
            </p:nvSpPr>
            <p:spPr>
              <a:xfrm>
                <a:off x="1083736" y="5855095"/>
                <a:ext cx="2338151" cy="448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1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b="1" dirty="0" smtClean="0">
                    <a:solidFill>
                      <a:schemeClr val="accent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Lato Light"/>
                    <a:sym typeface="Lato Light"/>
                  </a:rPr>
                  <a:t>프로젝트 소개</a:t>
                </a:r>
                <a:endParaRPr sz="2000" b="1" dirty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ato Light"/>
                  <a:sym typeface="Lato Light"/>
                </a:endParaRPr>
              </a:p>
            </p:txBody>
          </p:sp>
          <p:sp>
            <p:nvSpPr>
              <p:cNvPr id="66" name="Google Shape;66;p7"/>
              <p:cNvSpPr txBox="1"/>
              <p:nvPr/>
            </p:nvSpPr>
            <p:spPr>
              <a:xfrm>
                <a:off x="2071012" y="3660562"/>
                <a:ext cx="510076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dirty="0"/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212449" y="1959015"/>
              <a:ext cx="2984893" cy="2847866"/>
              <a:chOff x="2325614" y="1959015"/>
              <a:chExt cx="2984893" cy="2847866"/>
            </a:xfrm>
          </p:grpSpPr>
          <p:sp>
            <p:nvSpPr>
              <p:cNvPr id="65" name="Google Shape;65;p7"/>
              <p:cNvSpPr txBox="1"/>
              <p:nvPr/>
            </p:nvSpPr>
            <p:spPr>
              <a:xfrm>
                <a:off x="2325614" y="1959015"/>
                <a:ext cx="2984893" cy="374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1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 smtClean="0">
                    <a:solidFill>
                      <a:schemeClr val="accent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Lato Light"/>
                    <a:sym typeface="Lato Light"/>
                  </a:rPr>
                  <a:t>Dataset </a:t>
                </a:r>
                <a:r>
                  <a:rPr lang="ko-KR" altLang="en-US" sz="2000" b="1" dirty="0" smtClean="0">
                    <a:solidFill>
                      <a:schemeClr val="accent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Lato Light"/>
                    <a:sym typeface="Lato Light"/>
                  </a:rPr>
                  <a:t>원본 </a:t>
                </a:r>
                <a:r>
                  <a:rPr lang="en-US" altLang="ko-KR" sz="2000" b="1" dirty="0" smtClean="0">
                    <a:solidFill>
                      <a:schemeClr val="accent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Lato Light"/>
                    <a:sym typeface="Lato Light"/>
                  </a:rPr>
                  <a:t>size</a:t>
                </a:r>
                <a:endParaRPr sz="2000" b="1" dirty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ato Light"/>
                  <a:sym typeface="Lato Light"/>
                </a:endParaRPr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3156670" y="2414090"/>
                <a:ext cx="1440745" cy="2392791"/>
                <a:chOff x="3156670" y="2414090"/>
                <a:chExt cx="1440745" cy="2392791"/>
              </a:xfrm>
            </p:grpSpPr>
            <p:sp>
              <p:nvSpPr>
                <p:cNvPr id="41" name="Google Shape;41;p7"/>
                <p:cNvSpPr/>
                <p:nvPr/>
              </p:nvSpPr>
              <p:spPr>
                <a:xfrm>
                  <a:off x="3857714" y="2526916"/>
                  <a:ext cx="32961" cy="964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050" extrusionOk="0">
                      <a:moveTo>
                        <a:pt x="18" y="0"/>
                      </a:moveTo>
                      <a:cubicBezTo>
                        <a:pt x="28" y="0"/>
                        <a:pt x="36" y="4"/>
                        <a:pt x="36" y="10"/>
                      </a:cubicBezTo>
                      <a:cubicBezTo>
                        <a:pt x="36" y="1040"/>
                        <a:pt x="36" y="1040"/>
                        <a:pt x="36" y="1040"/>
                      </a:cubicBezTo>
                      <a:cubicBezTo>
                        <a:pt x="36" y="1045"/>
                        <a:pt x="28" y="1050"/>
                        <a:pt x="18" y="1050"/>
                      </a:cubicBezTo>
                      <a:cubicBezTo>
                        <a:pt x="8" y="1050"/>
                        <a:pt x="0" y="1045"/>
                        <a:pt x="0" y="104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8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45700" tIns="22850" rIns="45700" bIns="228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46;p7"/>
                <p:cNvSpPr/>
                <p:nvPr/>
              </p:nvSpPr>
              <p:spPr>
                <a:xfrm>
                  <a:off x="3156670" y="3364234"/>
                  <a:ext cx="1440745" cy="14426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45700" tIns="22850" rIns="45700" bIns="228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47;p7"/>
                <p:cNvSpPr/>
                <p:nvPr/>
              </p:nvSpPr>
              <p:spPr>
                <a:xfrm>
                  <a:off x="3745522" y="2414090"/>
                  <a:ext cx="256711" cy="25671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45700" tIns="22850" rIns="45700" bIns="228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51;p7"/>
                <p:cNvSpPr/>
                <p:nvPr/>
              </p:nvSpPr>
              <p:spPr>
                <a:xfrm>
                  <a:off x="3203825" y="3411789"/>
                  <a:ext cx="1345168" cy="134753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22850" rIns="45700" bIns="228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67;p7"/>
                <p:cNvSpPr txBox="1"/>
                <p:nvPr/>
              </p:nvSpPr>
              <p:spPr>
                <a:xfrm>
                  <a:off x="3657722" y="3619638"/>
                  <a:ext cx="510076" cy="8617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5000" dirty="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 dirty="0"/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8263205" y="3364234"/>
              <a:ext cx="2210725" cy="2865322"/>
              <a:chOff x="7449744" y="3364234"/>
              <a:chExt cx="2210725" cy="2865322"/>
            </a:xfrm>
          </p:grpSpPr>
          <p:sp>
            <p:nvSpPr>
              <p:cNvPr id="44" name="Google Shape;44;p7"/>
              <p:cNvSpPr/>
              <p:nvPr/>
            </p:nvSpPr>
            <p:spPr>
              <a:xfrm>
                <a:off x="8533990" y="4662996"/>
                <a:ext cx="32961" cy="964723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51" extrusionOk="0">
                    <a:moveTo>
                      <a:pt x="18" y="1051"/>
                    </a:moveTo>
                    <a:cubicBezTo>
                      <a:pt x="8" y="1051"/>
                      <a:pt x="0" y="1046"/>
                      <a:pt x="0" y="104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8" y="0"/>
                      <a:pt x="18" y="0"/>
                    </a:cubicBezTo>
                    <a:cubicBezTo>
                      <a:pt x="28" y="0"/>
                      <a:pt x="36" y="5"/>
                      <a:pt x="36" y="11"/>
                    </a:cubicBezTo>
                    <a:cubicBezTo>
                      <a:pt x="36" y="1040"/>
                      <a:pt x="36" y="1040"/>
                      <a:pt x="36" y="1040"/>
                    </a:cubicBezTo>
                    <a:cubicBezTo>
                      <a:pt x="36" y="1046"/>
                      <a:pt x="28" y="1051"/>
                      <a:pt x="18" y="10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7"/>
              <p:cNvSpPr/>
              <p:nvPr/>
            </p:nvSpPr>
            <p:spPr>
              <a:xfrm>
                <a:off x="7813618" y="3364234"/>
                <a:ext cx="1440745" cy="14426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7"/>
              <p:cNvSpPr/>
              <p:nvPr/>
            </p:nvSpPr>
            <p:spPr>
              <a:xfrm>
                <a:off x="7861484" y="3411868"/>
                <a:ext cx="1344378" cy="134674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7"/>
              <p:cNvSpPr/>
              <p:nvPr/>
            </p:nvSpPr>
            <p:spPr>
              <a:xfrm>
                <a:off x="8422432" y="5482566"/>
                <a:ext cx="256711" cy="2573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7"/>
              <p:cNvSpPr txBox="1"/>
              <p:nvPr/>
            </p:nvSpPr>
            <p:spPr>
              <a:xfrm>
                <a:off x="7449744" y="5855095"/>
                <a:ext cx="2210725" cy="374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1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 smtClean="0">
                    <a:solidFill>
                      <a:schemeClr val="accent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Lato Light"/>
                    <a:sym typeface="Lato Light"/>
                  </a:rPr>
                  <a:t>Q &amp; A</a:t>
                </a:r>
                <a:endParaRPr sz="2000" b="1" dirty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ato Light"/>
                  <a:sym typeface="Lato Light"/>
                </a:endParaRPr>
              </a:p>
            </p:txBody>
          </p:sp>
          <p:sp>
            <p:nvSpPr>
              <p:cNvPr id="70" name="Google Shape;70;p7"/>
              <p:cNvSpPr txBox="1"/>
              <p:nvPr/>
            </p:nvSpPr>
            <p:spPr>
              <a:xfrm>
                <a:off x="8300945" y="3624463"/>
                <a:ext cx="510075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 dirty="0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4154157" y="3364234"/>
              <a:ext cx="2984893" cy="2859944"/>
              <a:chOff x="3973514" y="3364234"/>
              <a:chExt cx="2984893" cy="2859944"/>
            </a:xfrm>
          </p:grpSpPr>
          <p:sp>
            <p:nvSpPr>
              <p:cNvPr id="42" name="Google Shape;42;p7"/>
              <p:cNvSpPr/>
              <p:nvPr/>
            </p:nvSpPr>
            <p:spPr>
              <a:xfrm>
                <a:off x="5440153" y="4662996"/>
                <a:ext cx="32961" cy="964723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51" extrusionOk="0">
                    <a:moveTo>
                      <a:pt x="18" y="1051"/>
                    </a:moveTo>
                    <a:cubicBezTo>
                      <a:pt x="8" y="1051"/>
                      <a:pt x="0" y="1046"/>
                      <a:pt x="0" y="104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8" y="0"/>
                      <a:pt x="18" y="0"/>
                    </a:cubicBezTo>
                    <a:cubicBezTo>
                      <a:pt x="28" y="0"/>
                      <a:pt x="36" y="5"/>
                      <a:pt x="36" y="11"/>
                    </a:cubicBezTo>
                    <a:cubicBezTo>
                      <a:pt x="36" y="1040"/>
                      <a:pt x="36" y="1040"/>
                      <a:pt x="36" y="1040"/>
                    </a:cubicBezTo>
                    <a:cubicBezTo>
                      <a:pt x="36" y="1046"/>
                      <a:pt x="28" y="1051"/>
                      <a:pt x="18" y="10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7"/>
              <p:cNvSpPr/>
              <p:nvPr/>
            </p:nvSpPr>
            <p:spPr>
              <a:xfrm>
                <a:off x="4703618" y="3364234"/>
                <a:ext cx="1440745" cy="14426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7"/>
              <p:cNvSpPr/>
              <p:nvPr/>
            </p:nvSpPr>
            <p:spPr>
              <a:xfrm>
                <a:off x="4752119" y="3411868"/>
                <a:ext cx="1344378" cy="134674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7"/>
              <p:cNvSpPr/>
              <p:nvPr/>
            </p:nvSpPr>
            <p:spPr>
              <a:xfrm>
                <a:off x="5327962" y="5482566"/>
                <a:ext cx="256711" cy="2573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00" tIns="22850" rIns="4570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7"/>
              <p:cNvSpPr txBox="1"/>
              <p:nvPr/>
            </p:nvSpPr>
            <p:spPr>
              <a:xfrm>
                <a:off x="5195390" y="3624463"/>
                <a:ext cx="510075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dirty="0"/>
              </a:p>
            </p:txBody>
          </p:sp>
          <p:sp>
            <p:nvSpPr>
              <p:cNvPr id="40" name="Google Shape;65;p7"/>
              <p:cNvSpPr txBox="1"/>
              <p:nvPr/>
            </p:nvSpPr>
            <p:spPr>
              <a:xfrm>
                <a:off x="3973514" y="5849717"/>
                <a:ext cx="2984893" cy="374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lvl="0" algn="ctr">
                  <a:lnSpc>
                    <a:spcPct val="111000"/>
                  </a:lnSpc>
                </a:pPr>
                <a:r>
                  <a:rPr lang="en-US" altLang="ko-KR" sz="2000" b="1" dirty="0">
                    <a:solidFill>
                      <a:schemeClr val="accent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Lato Light"/>
                    <a:sym typeface="Lato Light"/>
                  </a:rPr>
                  <a:t>Dataset </a:t>
                </a:r>
                <a:r>
                  <a:rPr lang="ko-KR" altLang="en-US" sz="2000" b="1" dirty="0" smtClean="0">
                    <a:solidFill>
                      <a:schemeClr val="accent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Lato Light"/>
                    <a:sym typeface="Lato Light"/>
                  </a:rPr>
                  <a:t>확대 </a:t>
                </a:r>
                <a:r>
                  <a:rPr lang="en-US" altLang="ko-KR" sz="2000" b="1" dirty="0" smtClean="0">
                    <a:solidFill>
                      <a:schemeClr val="accent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Lato Light"/>
                    <a:sym typeface="Lato Light"/>
                  </a:rPr>
                  <a:t>size</a:t>
                </a:r>
                <a:r>
                  <a:rPr lang="ko-KR" altLang="en-US" sz="2000" b="1" dirty="0" smtClean="0">
                    <a:solidFill>
                      <a:schemeClr val="accent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Lato Light"/>
                    <a:sym typeface="Lato Light"/>
                  </a:rPr>
                  <a:t> </a:t>
                </a:r>
                <a:r>
                  <a:rPr lang="ko-KR" altLang="en-US" sz="2000" b="1" dirty="0">
                    <a:solidFill>
                      <a:schemeClr val="accent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Lato Light"/>
                    <a:sym typeface="Lato Light"/>
                  </a:rPr>
                  <a:t>전처리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5971172" y="1973573"/>
              <a:ext cx="2984893" cy="2833308"/>
              <a:chOff x="5461570" y="1973573"/>
              <a:chExt cx="2984893" cy="2833308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6256554" y="2414090"/>
                <a:ext cx="1440745" cy="2392791"/>
                <a:chOff x="6256554" y="2414090"/>
                <a:chExt cx="1440745" cy="2392791"/>
              </a:xfrm>
            </p:grpSpPr>
            <p:sp>
              <p:nvSpPr>
                <p:cNvPr id="43" name="Google Shape;43;p7"/>
                <p:cNvSpPr/>
                <p:nvPr/>
              </p:nvSpPr>
              <p:spPr>
                <a:xfrm>
                  <a:off x="6943648" y="2526916"/>
                  <a:ext cx="32961" cy="964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050" extrusionOk="0">
                      <a:moveTo>
                        <a:pt x="18" y="0"/>
                      </a:moveTo>
                      <a:cubicBezTo>
                        <a:pt x="28" y="0"/>
                        <a:pt x="36" y="4"/>
                        <a:pt x="36" y="10"/>
                      </a:cubicBezTo>
                      <a:cubicBezTo>
                        <a:pt x="36" y="1040"/>
                        <a:pt x="36" y="1040"/>
                        <a:pt x="36" y="1040"/>
                      </a:cubicBezTo>
                      <a:cubicBezTo>
                        <a:pt x="36" y="1045"/>
                        <a:pt x="28" y="1050"/>
                        <a:pt x="18" y="1050"/>
                      </a:cubicBezTo>
                      <a:cubicBezTo>
                        <a:pt x="8" y="1050"/>
                        <a:pt x="0" y="1045"/>
                        <a:pt x="0" y="104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8" y="0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45700" tIns="22850" rIns="45700" bIns="228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54;p7"/>
                <p:cNvSpPr/>
                <p:nvPr/>
              </p:nvSpPr>
              <p:spPr>
                <a:xfrm>
                  <a:off x="6256554" y="3364234"/>
                  <a:ext cx="1440745" cy="144264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45700" tIns="22850" rIns="45700" bIns="228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55;p7"/>
                <p:cNvSpPr/>
                <p:nvPr/>
              </p:nvSpPr>
              <p:spPr>
                <a:xfrm>
                  <a:off x="6304420" y="3411789"/>
                  <a:ext cx="1344380" cy="1347536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45700" tIns="22850" rIns="45700" bIns="228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7"/>
                <p:cNvSpPr/>
                <p:nvPr/>
              </p:nvSpPr>
              <p:spPr>
                <a:xfrm>
                  <a:off x="6832091" y="2414090"/>
                  <a:ext cx="256711" cy="25671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45700" tIns="22850" rIns="45700" bIns="228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" name="Google Shape;69;p7"/>
                <p:cNvSpPr txBox="1"/>
                <p:nvPr/>
              </p:nvSpPr>
              <p:spPr>
                <a:xfrm>
                  <a:off x="6721572" y="3634632"/>
                  <a:ext cx="510075" cy="8617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5000">
                      <a:solidFill>
                        <a:schemeClr val="accen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endParaRPr dirty="0"/>
                </a:p>
              </p:txBody>
            </p:sp>
          </p:grpSp>
          <p:sp>
            <p:nvSpPr>
              <p:cNvPr id="83" name="Google Shape;65;p7"/>
              <p:cNvSpPr txBox="1"/>
              <p:nvPr/>
            </p:nvSpPr>
            <p:spPr>
              <a:xfrm>
                <a:off x="5461570" y="1973573"/>
                <a:ext cx="2984893" cy="3744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1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b="1" dirty="0" smtClean="0">
                    <a:solidFill>
                      <a:schemeClr val="accent1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  <a:cs typeface="Lato Light"/>
                    <a:sym typeface="Lato Light"/>
                  </a:rPr>
                  <a:t>결과 및 고찰</a:t>
                </a:r>
                <a:endParaRPr sz="2000" b="1" dirty="0">
                  <a:solidFill>
                    <a:schemeClr val="accent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Lato Light"/>
                  <a:sym typeface="Lato Ligh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2800" b="1" dirty="0">
                <a:solidFill>
                  <a:schemeClr val="accent1"/>
                </a:solidFill>
              </a:rPr>
              <a:t>Dataset </a:t>
            </a:r>
            <a:r>
              <a:rPr lang="ko-KR" altLang="en-US" sz="2800" b="1" dirty="0">
                <a:solidFill>
                  <a:schemeClr val="accent1"/>
                </a:solidFill>
              </a:rPr>
              <a:t>전처리 확대 </a:t>
            </a:r>
            <a:r>
              <a:rPr lang="en-US" altLang="ko-KR" sz="2800" b="1" dirty="0">
                <a:solidFill>
                  <a:schemeClr val="accent1"/>
                </a:solidFill>
              </a:rPr>
              <a:t>Size</a:t>
            </a:r>
          </a:p>
        </p:txBody>
      </p:sp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2371991" y="5197684"/>
            <a:ext cx="1274065" cy="448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6631330" y="5197684"/>
            <a:ext cx="1290117" cy="379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9" y="1490960"/>
            <a:ext cx="7572778" cy="3731212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14096" y="766818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Image alignment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35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9739003" y="289949"/>
              <a:ext cx="2338102" cy="6126577"/>
              <a:chOff x="9739003" y="289949"/>
              <a:chExt cx="2338102" cy="6126577"/>
            </a:xfrm>
          </p:grpSpPr>
          <p:sp>
            <p:nvSpPr>
              <p:cNvPr id="37" name="Google Shape;88;p8">
                <a:extLst>
                  <a:ext uri="{FF2B5EF4-FFF2-40B4-BE49-F238E27FC236}">
                    <a16:creationId xmlns:a16="http://schemas.microsoft.com/office/drawing/2014/main" id="{9A830542-E190-4762-AE85-25D00BC1566D}"/>
                  </a:ext>
                </a:extLst>
              </p:cNvPr>
              <p:cNvSpPr/>
              <p:nvPr/>
            </p:nvSpPr>
            <p:spPr>
              <a:xfrm flipH="1">
                <a:off x="9783134" y="480858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결론 및 고찰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88;p8">
                <a:extLst>
                  <a:ext uri="{FF2B5EF4-FFF2-40B4-BE49-F238E27FC236}">
                    <a16:creationId xmlns:a16="http://schemas.microsoft.com/office/drawing/2014/main" id="{B3F50E82-968B-45AA-9910-2BCDA9EAEA45}"/>
                  </a:ext>
                </a:extLst>
              </p:cNvPr>
              <p:cNvSpPr/>
              <p:nvPr/>
            </p:nvSpPr>
            <p:spPr>
              <a:xfrm flipH="1">
                <a:off x="9783134" y="5942374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 &amp; A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148;p11"/>
              <p:cNvSpPr/>
              <p:nvPr/>
            </p:nvSpPr>
            <p:spPr>
              <a:xfrm flipH="1">
                <a:off x="9783134" y="28994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프로젝트 소개</a:t>
                </a:r>
                <a:endParaRPr sz="18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9756628" y="1423736"/>
                <a:ext cx="2293971" cy="1026165"/>
                <a:chOff x="4891465" y="1822929"/>
                <a:chExt cx="2293971" cy="1026165"/>
              </a:xfrm>
            </p:grpSpPr>
            <p:sp>
              <p:nvSpPr>
                <p:cNvPr id="59" name="Google Shape;150;p11"/>
                <p:cNvSpPr/>
                <p:nvPr/>
              </p:nvSpPr>
              <p:spPr>
                <a:xfrm flipH="1">
                  <a:off x="4891465" y="1822929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60" name="Google Shape;151;p11"/>
                <p:cNvSpPr/>
                <p:nvPr/>
              </p:nvSpPr>
              <p:spPr>
                <a:xfrm flipH="1">
                  <a:off x="5710553" y="2414459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61" name="Google Shape;154;p11"/>
                <p:cNvCxnSpPr/>
                <p:nvPr/>
              </p:nvCxnSpPr>
              <p:spPr>
                <a:xfrm rot="10800000" flipH="1">
                  <a:off x="6871287" y="2281180"/>
                  <a:ext cx="3245" cy="13062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1" name="그룹 50"/>
              <p:cNvGrpSpPr/>
              <p:nvPr/>
            </p:nvGrpSpPr>
            <p:grpSpPr>
              <a:xfrm>
                <a:off x="9739003" y="3109536"/>
                <a:ext cx="2293971" cy="1039417"/>
                <a:chOff x="4873840" y="3095138"/>
                <a:chExt cx="2293971" cy="1039417"/>
              </a:xfrm>
            </p:grpSpPr>
            <p:sp>
              <p:nvSpPr>
                <p:cNvPr id="56" name="Google Shape;150;p11"/>
                <p:cNvSpPr/>
                <p:nvPr/>
              </p:nvSpPr>
              <p:spPr>
                <a:xfrm flipH="1">
                  <a:off x="4873840" y="3095138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accent2">
                    <a:lumMod val="50000"/>
                  </a:schemeClr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57" name="Google Shape;151;p11"/>
                <p:cNvSpPr/>
                <p:nvPr/>
              </p:nvSpPr>
              <p:spPr>
                <a:xfrm flipH="1">
                  <a:off x="5684048" y="3699920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58" name="Google Shape;154;p11"/>
                <p:cNvCxnSpPr/>
                <p:nvPr/>
              </p:nvCxnSpPr>
              <p:spPr>
                <a:xfrm rot="10800000" flipH="1">
                  <a:off x="6844782" y="3566641"/>
                  <a:ext cx="3245" cy="13062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34778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ko-KR" sz="2800" b="1" dirty="0">
                <a:solidFill>
                  <a:schemeClr val="accent1"/>
                </a:solidFill>
              </a:rPr>
              <a:t>Dataset </a:t>
            </a:r>
            <a:r>
              <a:rPr lang="ko-KR" altLang="en-US" sz="2800" b="1" dirty="0">
                <a:solidFill>
                  <a:schemeClr val="accent1"/>
                </a:solidFill>
              </a:rPr>
              <a:t>전처리 확대 </a:t>
            </a:r>
            <a:r>
              <a:rPr lang="en-US" altLang="ko-KR" sz="2800" b="1" dirty="0">
                <a:solidFill>
                  <a:schemeClr val="accent1"/>
                </a:solidFill>
              </a:rPr>
              <a:t>Size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4318612" y="3481330"/>
            <a:ext cx="986010" cy="57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752" y="1220920"/>
            <a:ext cx="2282045" cy="228204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58" y="1209121"/>
            <a:ext cx="2279471" cy="227947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24" y="3990679"/>
            <a:ext cx="2351609" cy="235160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88" y="3961157"/>
            <a:ext cx="2351609" cy="2351609"/>
          </a:xfrm>
          <a:prstGeom prst="rect">
            <a:avLst/>
          </a:prstGeom>
        </p:spPr>
      </p:pic>
      <p:sp>
        <p:nvSpPr>
          <p:cNvPr id="35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1961609" y="3492277"/>
            <a:ext cx="945681" cy="44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2007513" y="6316457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2016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6788619" y="3502543"/>
            <a:ext cx="945681" cy="44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6834523" y="6305225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2016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1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14096" y="766818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Image alignment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71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9739003" y="289949"/>
              <a:ext cx="2338102" cy="6126577"/>
              <a:chOff x="9739003" y="289949"/>
              <a:chExt cx="2338102" cy="6126577"/>
            </a:xfrm>
          </p:grpSpPr>
          <p:sp>
            <p:nvSpPr>
              <p:cNvPr id="73" name="Google Shape;88;p8">
                <a:extLst>
                  <a:ext uri="{FF2B5EF4-FFF2-40B4-BE49-F238E27FC236}">
                    <a16:creationId xmlns:a16="http://schemas.microsoft.com/office/drawing/2014/main" id="{9A830542-E190-4762-AE85-25D00BC1566D}"/>
                  </a:ext>
                </a:extLst>
              </p:cNvPr>
              <p:cNvSpPr/>
              <p:nvPr/>
            </p:nvSpPr>
            <p:spPr>
              <a:xfrm flipH="1">
                <a:off x="9783134" y="480858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결론 및 고찰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88;p8">
                <a:extLst>
                  <a:ext uri="{FF2B5EF4-FFF2-40B4-BE49-F238E27FC236}">
                    <a16:creationId xmlns:a16="http://schemas.microsoft.com/office/drawing/2014/main" id="{B3F50E82-968B-45AA-9910-2BCDA9EAEA45}"/>
                  </a:ext>
                </a:extLst>
              </p:cNvPr>
              <p:cNvSpPr/>
              <p:nvPr/>
            </p:nvSpPr>
            <p:spPr>
              <a:xfrm flipH="1">
                <a:off x="9783134" y="5942374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 &amp; A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148;p11"/>
              <p:cNvSpPr/>
              <p:nvPr/>
            </p:nvSpPr>
            <p:spPr>
              <a:xfrm flipH="1">
                <a:off x="9783134" y="28994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프로젝트 소개</a:t>
                </a:r>
                <a:endParaRPr sz="18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" name="그룹 75"/>
              <p:cNvGrpSpPr/>
              <p:nvPr/>
            </p:nvGrpSpPr>
            <p:grpSpPr>
              <a:xfrm>
                <a:off x="9756628" y="1423736"/>
                <a:ext cx="2293971" cy="1026165"/>
                <a:chOff x="4891465" y="1822929"/>
                <a:chExt cx="2293971" cy="1026165"/>
              </a:xfrm>
            </p:grpSpPr>
            <p:sp>
              <p:nvSpPr>
                <p:cNvPr id="81" name="Google Shape;150;p11"/>
                <p:cNvSpPr/>
                <p:nvPr/>
              </p:nvSpPr>
              <p:spPr>
                <a:xfrm flipH="1">
                  <a:off x="4891465" y="1822929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82" name="Google Shape;151;p11"/>
                <p:cNvSpPr/>
                <p:nvPr/>
              </p:nvSpPr>
              <p:spPr>
                <a:xfrm flipH="1">
                  <a:off x="5710553" y="2414459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3" name="Google Shape;154;p11"/>
                <p:cNvCxnSpPr/>
                <p:nvPr/>
              </p:nvCxnSpPr>
              <p:spPr>
                <a:xfrm rot="10800000" flipH="1">
                  <a:off x="6871287" y="2281180"/>
                  <a:ext cx="3245" cy="13062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77" name="그룹 76"/>
              <p:cNvGrpSpPr/>
              <p:nvPr/>
            </p:nvGrpSpPr>
            <p:grpSpPr>
              <a:xfrm>
                <a:off x="9739003" y="3109536"/>
                <a:ext cx="2293971" cy="1039417"/>
                <a:chOff x="4873840" y="3095138"/>
                <a:chExt cx="2293971" cy="1039417"/>
              </a:xfrm>
            </p:grpSpPr>
            <p:sp>
              <p:nvSpPr>
                <p:cNvPr id="78" name="Google Shape;150;p11"/>
                <p:cNvSpPr/>
                <p:nvPr/>
              </p:nvSpPr>
              <p:spPr>
                <a:xfrm flipH="1">
                  <a:off x="4873840" y="3095138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accent2">
                    <a:lumMod val="50000"/>
                  </a:schemeClr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chemeClr val="bg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79" name="Google Shape;151;p11"/>
                <p:cNvSpPr/>
                <p:nvPr/>
              </p:nvSpPr>
              <p:spPr>
                <a:xfrm flipH="1">
                  <a:off x="5684048" y="3699920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80" name="Google Shape;154;p11"/>
                <p:cNvCxnSpPr/>
                <p:nvPr/>
              </p:nvCxnSpPr>
              <p:spPr>
                <a:xfrm rot="10800000" flipH="1">
                  <a:off x="6844782" y="3566641"/>
                  <a:ext cx="3245" cy="13062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26209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9710500" cy="954995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확대 </a:t>
            </a:r>
            <a:r>
              <a:rPr lang="en-US" altLang="ko-KR" sz="2800" b="1" dirty="0" smtClean="0">
                <a:solidFill>
                  <a:schemeClr val="accent1"/>
                </a:solidFill>
              </a:rPr>
              <a:t>Size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accent1"/>
                </a:solidFill>
              </a:rPr>
              <a:t>실험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19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9756628" y="1423736"/>
              <a:ext cx="2293971" cy="1026165"/>
              <a:chOff x="6508230" y="1822929"/>
              <a:chExt cx="2293971" cy="1026165"/>
            </a:xfrm>
          </p:grpSpPr>
          <p:sp>
            <p:nvSpPr>
              <p:cNvPr id="31" name="Google Shape;150;p11"/>
              <p:cNvSpPr/>
              <p:nvPr/>
            </p:nvSpPr>
            <p:spPr>
              <a:xfrm flipH="1">
                <a:off x="6508230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32" name="Google Shape;151;p11"/>
              <p:cNvSpPr/>
              <p:nvPr/>
            </p:nvSpPr>
            <p:spPr>
              <a:xfrm flipH="1">
                <a:off x="7327318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3" name="Google Shape;154;p11"/>
              <p:cNvCxnSpPr/>
              <p:nvPr/>
            </p:nvCxnSpPr>
            <p:spPr>
              <a:xfrm rot="10800000" flipH="1">
                <a:off x="8607322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4" name="그룹 33"/>
            <p:cNvGrpSpPr/>
            <p:nvPr/>
          </p:nvGrpSpPr>
          <p:grpSpPr>
            <a:xfrm>
              <a:off x="9739003" y="3109536"/>
              <a:ext cx="2293971" cy="1039417"/>
              <a:chOff x="6490605" y="3095138"/>
              <a:chExt cx="2293971" cy="1039417"/>
            </a:xfrm>
          </p:grpSpPr>
          <p:sp>
            <p:nvSpPr>
              <p:cNvPr id="35" name="Google Shape;150;p11"/>
              <p:cNvSpPr/>
              <p:nvPr/>
            </p:nvSpPr>
            <p:spPr>
              <a:xfrm flipH="1">
                <a:off x="6490605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36" name="Google Shape;151;p11"/>
              <p:cNvSpPr/>
              <p:nvPr/>
            </p:nvSpPr>
            <p:spPr>
              <a:xfrm flipH="1">
                <a:off x="7300813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Google Shape;154;p11"/>
              <p:cNvCxnSpPr/>
              <p:nvPr/>
            </p:nvCxnSpPr>
            <p:spPr>
              <a:xfrm rot="10800000" flipH="1">
                <a:off x="8580817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93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1244413" y="3207507"/>
            <a:ext cx="945681" cy="44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4539035" y="3207507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2016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7657058" y="3207507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diff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97015" y="2198891"/>
            <a:ext cx="467134" cy="122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6214392" y="2076263"/>
            <a:ext cx="549374" cy="367845"/>
            <a:chOff x="6063249" y="1969210"/>
            <a:chExt cx="549374" cy="367845"/>
          </a:xfrm>
        </p:grpSpPr>
        <p:sp>
          <p:nvSpPr>
            <p:cNvPr id="106" name="직사각형 105"/>
            <p:cNvSpPr/>
            <p:nvPr/>
          </p:nvSpPr>
          <p:spPr>
            <a:xfrm>
              <a:off x="6063249" y="1969210"/>
              <a:ext cx="549374" cy="1115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맑은 고딕" panose="020B0503020000020004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6063249" y="2225484"/>
              <a:ext cx="549374" cy="1115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맑은 고딕" panose="020B0503020000020004" pitchFamily="50" charset="-127"/>
              </a:endParaRPr>
            </a:p>
          </p:txBody>
        </p:sp>
      </p:grpSp>
      <p:sp>
        <p:nvSpPr>
          <p:cNvPr id="100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940261" y="6042586"/>
            <a:ext cx="1374555" cy="656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Change (</a:t>
            </a: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KMeans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967334" y="6042586"/>
            <a:ext cx="1783645" cy="381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Clear</a:t>
            </a:r>
            <a:r>
              <a:rPr kumimoji="0" lang="en-US" altLang="ko-KR" sz="20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change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7212756" y="6042586"/>
            <a:ext cx="1783645" cy="381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result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확대 </a:t>
            </a:r>
            <a:r>
              <a:rPr lang="en-US" altLang="ko-KR" sz="2800" b="1" dirty="0" smtClean="0">
                <a:solidFill>
                  <a:schemeClr val="accent1"/>
                </a:solidFill>
              </a:rPr>
              <a:t>Size 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실험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59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00038" y="771118"/>
            <a:ext cx="4773204" cy="42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PCA &amp; </a:t>
            </a:r>
            <a:r>
              <a:rPr lang="en-US" altLang="ko-KR" sz="2000" b="1" dirty="0" err="1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Kmeans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apply for change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93600" y="1289726"/>
            <a:ext cx="8837435" cy="4770826"/>
            <a:chOff x="493600" y="1289726"/>
            <a:chExt cx="8837435" cy="4770826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47" y="1289726"/>
              <a:ext cx="1920563" cy="1920563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929" y="1301738"/>
              <a:ext cx="1941865" cy="1941865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716" y="1292546"/>
              <a:ext cx="1929966" cy="1929966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600" y="3739730"/>
              <a:ext cx="2291496" cy="2291496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875" y="3741157"/>
              <a:ext cx="2301280" cy="2301280"/>
            </a:xfrm>
            <a:prstGeom prst="rect">
              <a:avLst/>
            </a:prstGeom>
          </p:spPr>
        </p:pic>
        <p:grpSp>
          <p:nvGrpSpPr>
            <p:cNvPr id="116" name="그룹 115"/>
            <p:cNvGrpSpPr/>
            <p:nvPr/>
          </p:nvGrpSpPr>
          <p:grpSpPr>
            <a:xfrm>
              <a:off x="6884229" y="3739590"/>
              <a:ext cx="2446806" cy="2320962"/>
              <a:chOff x="5372099" y="188912"/>
              <a:chExt cx="6484939" cy="6484939"/>
            </a:xfrm>
          </p:grpSpPr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8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2100" y="188913"/>
                <a:ext cx="6484938" cy="6484938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2099" y="188912"/>
                <a:ext cx="6484939" cy="6484939"/>
              </a:xfrm>
              <a:prstGeom prst="rect">
                <a:avLst/>
              </a:prstGeom>
            </p:spPr>
          </p:pic>
        </p:grpSp>
      </p:grpSp>
      <p:grpSp>
        <p:nvGrpSpPr>
          <p:cNvPr id="133" name="그룹 132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134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" name="그룹 137"/>
            <p:cNvGrpSpPr/>
            <p:nvPr/>
          </p:nvGrpSpPr>
          <p:grpSpPr>
            <a:xfrm>
              <a:off x="9756628" y="1423736"/>
              <a:ext cx="2293971" cy="1026165"/>
              <a:chOff x="6508230" y="1822929"/>
              <a:chExt cx="2293971" cy="1026165"/>
            </a:xfrm>
          </p:grpSpPr>
          <p:sp>
            <p:nvSpPr>
              <p:cNvPr id="143" name="Google Shape;150;p11"/>
              <p:cNvSpPr/>
              <p:nvPr/>
            </p:nvSpPr>
            <p:spPr>
              <a:xfrm flipH="1">
                <a:off x="6508230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144" name="Google Shape;151;p11"/>
              <p:cNvSpPr/>
              <p:nvPr/>
            </p:nvSpPr>
            <p:spPr>
              <a:xfrm flipH="1">
                <a:off x="7327318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5" name="Google Shape;154;p11"/>
              <p:cNvCxnSpPr/>
              <p:nvPr/>
            </p:nvCxnSpPr>
            <p:spPr>
              <a:xfrm rot="10800000" flipH="1">
                <a:off x="8607322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39" name="그룹 138"/>
            <p:cNvGrpSpPr/>
            <p:nvPr/>
          </p:nvGrpSpPr>
          <p:grpSpPr>
            <a:xfrm>
              <a:off x="9739003" y="3109536"/>
              <a:ext cx="2293971" cy="1039417"/>
              <a:chOff x="6490605" y="3095138"/>
              <a:chExt cx="2293971" cy="1039417"/>
            </a:xfrm>
          </p:grpSpPr>
          <p:sp>
            <p:nvSpPr>
              <p:cNvPr id="140" name="Google Shape;150;p11"/>
              <p:cNvSpPr/>
              <p:nvPr/>
            </p:nvSpPr>
            <p:spPr>
              <a:xfrm flipH="1">
                <a:off x="6490605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141" name="Google Shape;151;p11"/>
              <p:cNvSpPr/>
              <p:nvPr/>
            </p:nvSpPr>
            <p:spPr>
              <a:xfrm flipH="1">
                <a:off x="7300813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2" name="Google Shape;154;p11"/>
              <p:cNvCxnSpPr/>
              <p:nvPr/>
            </p:nvCxnSpPr>
            <p:spPr>
              <a:xfrm rot="10800000" flipH="1">
                <a:off x="8580817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56142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확대 </a:t>
            </a:r>
            <a:r>
              <a:rPr lang="en-US" altLang="ko-KR" sz="2800" b="1" dirty="0">
                <a:solidFill>
                  <a:schemeClr val="accent1"/>
                </a:solidFill>
              </a:rPr>
              <a:t>Size 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추가 실험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2566" y="1797830"/>
            <a:ext cx="10567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Original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2784" y="1336165"/>
            <a:ext cx="13356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Histogram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Stretching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43486" y="1336165"/>
            <a:ext cx="1507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Histogram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Equalization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73519" y="1842650"/>
            <a:ext cx="1681871" cy="509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RGB to Gray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05854" y="1336165"/>
            <a:ext cx="14462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Pixel value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2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Operation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896533" y="2962076"/>
            <a:ext cx="268676" cy="22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3808203" y="2962075"/>
            <a:ext cx="268676" cy="22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7" name="오른쪽 화살표 36"/>
          <p:cNvSpPr/>
          <p:nvPr/>
        </p:nvSpPr>
        <p:spPr>
          <a:xfrm>
            <a:off x="5719873" y="2962074"/>
            <a:ext cx="268676" cy="22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7637481" y="2962073"/>
            <a:ext cx="268676" cy="22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2" y="2307314"/>
            <a:ext cx="1537663" cy="15376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03" y="2307314"/>
            <a:ext cx="1537663" cy="15376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74" y="2307314"/>
            <a:ext cx="1537663" cy="15376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45" y="2307314"/>
            <a:ext cx="1537663" cy="15376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15" y="2307314"/>
            <a:ext cx="1537663" cy="15376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0" y="3959643"/>
            <a:ext cx="1920411" cy="14403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28" y="3959643"/>
            <a:ext cx="1920411" cy="14403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673" y="3959643"/>
            <a:ext cx="1920411" cy="1440308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63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9756628" y="1423736"/>
              <a:ext cx="2293971" cy="1026165"/>
              <a:chOff x="6508230" y="1822929"/>
              <a:chExt cx="2293971" cy="1026165"/>
            </a:xfrm>
          </p:grpSpPr>
          <p:sp>
            <p:nvSpPr>
              <p:cNvPr id="72" name="Google Shape;150;p11"/>
              <p:cNvSpPr/>
              <p:nvPr/>
            </p:nvSpPr>
            <p:spPr>
              <a:xfrm flipH="1">
                <a:off x="6508230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73" name="Google Shape;151;p11"/>
              <p:cNvSpPr/>
              <p:nvPr/>
            </p:nvSpPr>
            <p:spPr>
              <a:xfrm flipH="1">
                <a:off x="7327318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4" name="Google Shape;154;p11"/>
              <p:cNvCxnSpPr/>
              <p:nvPr/>
            </p:nvCxnSpPr>
            <p:spPr>
              <a:xfrm rot="10800000" flipH="1">
                <a:off x="8607322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68" name="그룹 67"/>
            <p:cNvGrpSpPr/>
            <p:nvPr/>
          </p:nvGrpSpPr>
          <p:grpSpPr>
            <a:xfrm>
              <a:off x="9739003" y="3109536"/>
              <a:ext cx="2293971" cy="1039417"/>
              <a:chOff x="6490605" y="3095138"/>
              <a:chExt cx="2293971" cy="1039417"/>
            </a:xfrm>
          </p:grpSpPr>
          <p:sp>
            <p:nvSpPr>
              <p:cNvPr id="69" name="Google Shape;150;p11"/>
              <p:cNvSpPr/>
              <p:nvPr/>
            </p:nvSpPr>
            <p:spPr>
              <a:xfrm flipH="1">
                <a:off x="6490605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70" name="Google Shape;151;p11"/>
              <p:cNvSpPr/>
              <p:nvPr/>
            </p:nvSpPr>
            <p:spPr>
              <a:xfrm flipH="1">
                <a:off x="7300813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" name="Google Shape;154;p11"/>
              <p:cNvCxnSpPr/>
              <p:nvPr/>
            </p:nvCxnSpPr>
            <p:spPr>
              <a:xfrm rot="10800000" flipH="1">
                <a:off x="8580817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5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449164" y="774290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Image Processing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1" y="741943"/>
            <a:ext cx="475200" cy="4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8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확대 </a:t>
            </a:r>
            <a:r>
              <a:rPr lang="en-US" altLang="ko-KR" sz="2800" b="1" dirty="0">
                <a:solidFill>
                  <a:schemeClr val="accent1"/>
                </a:solidFill>
              </a:rPr>
              <a:t>Size </a:t>
            </a:r>
            <a:r>
              <a:rPr lang="ko-KR" altLang="en-US" sz="2800" b="1" dirty="0">
                <a:solidFill>
                  <a:schemeClr val="accent1"/>
                </a:solidFill>
              </a:rPr>
              <a:t>추가 실험</a:t>
            </a:r>
          </a:p>
        </p:txBody>
      </p:sp>
      <p:sp>
        <p:nvSpPr>
          <p:cNvPr id="56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00038" y="774548"/>
            <a:ext cx="4773204" cy="425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PCA &amp; </a:t>
            </a:r>
            <a:r>
              <a:rPr lang="en-US" altLang="ko-KR" sz="2000" b="1" dirty="0" err="1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Kmeans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apply for change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9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1244413" y="3207507"/>
            <a:ext cx="945681" cy="445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2018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0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4539035" y="3207507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noProof="0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2016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7657058" y="3207507"/>
            <a:ext cx="853873" cy="353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diff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097015" y="2198891"/>
            <a:ext cx="467134" cy="122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6214392" y="2076263"/>
            <a:ext cx="549374" cy="367845"/>
            <a:chOff x="6063249" y="1969210"/>
            <a:chExt cx="549374" cy="367845"/>
          </a:xfrm>
        </p:grpSpPr>
        <p:sp>
          <p:nvSpPr>
            <p:cNvPr id="94" name="직사각형 93"/>
            <p:cNvSpPr/>
            <p:nvPr/>
          </p:nvSpPr>
          <p:spPr>
            <a:xfrm>
              <a:off x="6063249" y="1969210"/>
              <a:ext cx="549374" cy="1115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맑은 고딕" panose="020B0503020000020004" pitchFamily="50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063249" y="2225484"/>
              <a:ext cx="549374" cy="1115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맑은 고딕" panose="020B0503020000020004" pitchFamily="50" charset="-127"/>
              </a:endParaRPr>
            </a:p>
          </p:txBody>
        </p:sp>
      </p:grpSp>
      <p:sp>
        <p:nvSpPr>
          <p:cNvPr id="96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940261" y="6042586"/>
            <a:ext cx="1374555" cy="656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Change (</a:t>
            </a:r>
            <a:r>
              <a:rPr kumimoji="0" lang="en-US" altLang="ko-K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KMeans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967334" y="6042586"/>
            <a:ext cx="1783645" cy="381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Clear</a:t>
            </a:r>
            <a:r>
              <a:rPr kumimoji="0" lang="en-US" altLang="ko-KR" sz="20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change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7212756" y="6042586"/>
            <a:ext cx="1783645" cy="381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None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result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487792" y="1285876"/>
            <a:ext cx="8843244" cy="4774677"/>
            <a:chOff x="487792" y="1285876"/>
            <a:chExt cx="8843244" cy="4774677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904" y="1285876"/>
              <a:ext cx="1914710" cy="1914710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332" y="1308866"/>
              <a:ext cx="1930462" cy="1930462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9591" y="1301738"/>
              <a:ext cx="1924091" cy="1924091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92" y="3749433"/>
              <a:ext cx="2297304" cy="2297304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6157" y="3748296"/>
              <a:ext cx="2282929" cy="2282929"/>
            </a:xfrm>
            <a:prstGeom prst="rect">
              <a:avLst/>
            </a:prstGeom>
          </p:spPr>
        </p:pic>
        <p:grpSp>
          <p:nvGrpSpPr>
            <p:cNvPr id="114" name="그룹 113"/>
            <p:cNvGrpSpPr/>
            <p:nvPr/>
          </p:nvGrpSpPr>
          <p:grpSpPr>
            <a:xfrm>
              <a:off x="6885684" y="3742281"/>
              <a:ext cx="2445352" cy="2318272"/>
              <a:chOff x="5381624" y="188911"/>
              <a:chExt cx="6475414" cy="6475414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1625" y="188912"/>
                <a:ext cx="6475413" cy="6475413"/>
              </a:xfrm>
              <a:prstGeom prst="rect">
                <a:avLst/>
              </a:prstGeom>
            </p:spPr>
          </p:pic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1624" y="188911"/>
                <a:ext cx="6475413" cy="6475413"/>
              </a:xfrm>
              <a:prstGeom prst="rect">
                <a:avLst/>
              </a:prstGeom>
            </p:spPr>
          </p:pic>
        </p:grpSp>
      </p:grpSp>
      <p:grpSp>
        <p:nvGrpSpPr>
          <p:cNvPr id="131" name="그룹 130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132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" name="그룹 135"/>
            <p:cNvGrpSpPr/>
            <p:nvPr/>
          </p:nvGrpSpPr>
          <p:grpSpPr>
            <a:xfrm>
              <a:off x="9756628" y="1423736"/>
              <a:ext cx="2293971" cy="1026165"/>
              <a:chOff x="6508230" y="1822929"/>
              <a:chExt cx="2293971" cy="1026165"/>
            </a:xfrm>
          </p:grpSpPr>
          <p:sp>
            <p:nvSpPr>
              <p:cNvPr id="141" name="Google Shape;150;p11"/>
              <p:cNvSpPr/>
              <p:nvPr/>
            </p:nvSpPr>
            <p:spPr>
              <a:xfrm flipH="1">
                <a:off x="6508230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142" name="Google Shape;151;p11"/>
              <p:cNvSpPr/>
              <p:nvPr/>
            </p:nvSpPr>
            <p:spPr>
              <a:xfrm flipH="1">
                <a:off x="7327318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3" name="Google Shape;154;p11"/>
              <p:cNvCxnSpPr/>
              <p:nvPr/>
            </p:nvCxnSpPr>
            <p:spPr>
              <a:xfrm rot="10800000" flipH="1">
                <a:off x="8607322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37" name="그룹 136"/>
            <p:cNvGrpSpPr/>
            <p:nvPr/>
          </p:nvGrpSpPr>
          <p:grpSpPr>
            <a:xfrm>
              <a:off x="9739003" y="3109536"/>
              <a:ext cx="2293971" cy="1039417"/>
              <a:chOff x="6490605" y="3095138"/>
              <a:chExt cx="2293971" cy="1039417"/>
            </a:xfrm>
          </p:grpSpPr>
          <p:sp>
            <p:nvSpPr>
              <p:cNvPr id="138" name="Google Shape;150;p11"/>
              <p:cNvSpPr/>
              <p:nvPr/>
            </p:nvSpPr>
            <p:spPr>
              <a:xfrm flipH="1">
                <a:off x="6490605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139" name="Google Shape;151;p11"/>
              <p:cNvSpPr/>
              <p:nvPr/>
            </p:nvSpPr>
            <p:spPr>
              <a:xfrm flipH="1">
                <a:off x="7300813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0" name="Google Shape;154;p11"/>
              <p:cNvCxnSpPr/>
              <p:nvPr/>
            </p:nvCxnSpPr>
            <p:spPr>
              <a:xfrm rot="10800000" flipH="1">
                <a:off x="8580817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3119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9710500" cy="954995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accent1"/>
                </a:solidFill>
              </a:rPr>
              <a:t>결론 및 고찰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677048" y="152400"/>
            <a:ext cx="2385516" cy="6552908"/>
            <a:chOff x="3707904" y="-171400"/>
            <a:chExt cx="2385516" cy="6552908"/>
          </a:xfrm>
        </p:grpSpPr>
        <p:sp>
          <p:nvSpPr>
            <p:cNvPr id="39" name="Google Shape;147;p11"/>
            <p:cNvSpPr/>
            <p:nvPr/>
          </p:nvSpPr>
          <p:spPr>
            <a:xfrm>
              <a:off x="3707904" y="-171400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" name="그룹 39"/>
            <p:cNvGrpSpPr/>
            <p:nvPr/>
          </p:nvGrpSpPr>
          <p:grpSpPr>
            <a:xfrm>
              <a:off x="3755318" y="-33997"/>
              <a:ext cx="2338102" cy="6126577"/>
              <a:chOff x="3755318" y="-33997"/>
              <a:chExt cx="2338102" cy="6126577"/>
            </a:xfrm>
          </p:grpSpPr>
          <p:sp>
            <p:nvSpPr>
              <p:cNvPr id="41" name="Google Shape;88;p8">
                <a:extLst>
                  <a:ext uri="{FF2B5EF4-FFF2-40B4-BE49-F238E27FC236}">
                    <a16:creationId xmlns:a16="http://schemas.microsoft.com/office/drawing/2014/main" id="{9A830542-E190-4762-AE85-25D00BC1566D}"/>
                  </a:ext>
                </a:extLst>
              </p:cNvPr>
              <p:cNvSpPr/>
              <p:nvPr/>
            </p:nvSpPr>
            <p:spPr>
              <a:xfrm flipH="1">
                <a:off x="3799449" y="4484642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결론 및 고찰</a:t>
                </a:r>
                <a:endParaRPr sz="18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88;p8">
                <a:extLst>
                  <a:ext uri="{FF2B5EF4-FFF2-40B4-BE49-F238E27FC236}">
                    <a16:creationId xmlns:a16="http://schemas.microsoft.com/office/drawing/2014/main" id="{B3F50E82-968B-45AA-9910-2BCDA9EAEA45}"/>
                  </a:ext>
                </a:extLst>
              </p:cNvPr>
              <p:cNvSpPr/>
              <p:nvPr/>
            </p:nvSpPr>
            <p:spPr>
              <a:xfrm flipH="1">
                <a:off x="3799449" y="561842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 &amp; A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148;p11"/>
              <p:cNvSpPr/>
              <p:nvPr/>
            </p:nvSpPr>
            <p:spPr>
              <a:xfrm flipH="1">
                <a:off x="3799449" y="-33997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프로젝트 소개</a:t>
                </a:r>
                <a:endParaRPr sz="18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4" name="그룹 43"/>
              <p:cNvGrpSpPr/>
              <p:nvPr/>
            </p:nvGrpSpPr>
            <p:grpSpPr>
              <a:xfrm>
                <a:off x="3772943" y="1099790"/>
                <a:ext cx="2308512" cy="1026165"/>
                <a:chOff x="10152578" y="1822929"/>
                <a:chExt cx="2308512" cy="1026165"/>
              </a:xfrm>
            </p:grpSpPr>
            <p:sp>
              <p:nvSpPr>
                <p:cNvPr id="50" name="Google Shape;150;p11"/>
                <p:cNvSpPr/>
                <p:nvPr/>
              </p:nvSpPr>
              <p:spPr>
                <a:xfrm flipH="1">
                  <a:off x="10152578" y="1822929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51" name="Google Shape;151;p11"/>
                <p:cNvSpPr/>
                <p:nvPr/>
              </p:nvSpPr>
              <p:spPr>
                <a:xfrm flipH="1">
                  <a:off x="10971666" y="2414459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추가 실험</a:t>
                  </a:r>
                  <a:endParaRPr sz="1600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150;p11"/>
                <p:cNvSpPr/>
                <p:nvPr/>
              </p:nvSpPr>
              <p:spPr>
                <a:xfrm flipH="1">
                  <a:off x="10167119" y="1822929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53" name="Google Shape;151;p11"/>
                <p:cNvSpPr/>
                <p:nvPr/>
              </p:nvSpPr>
              <p:spPr>
                <a:xfrm flipH="1">
                  <a:off x="10986207" y="2414459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" name="그룹 44"/>
              <p:cNvGrpSpPr/>
              <p:nvPr/>
            </p:nvGrpSpPr>
            <p:grpSpPr>
              <a:xfrm>
                <a:off x="3755318" y="2785590"/>
                <a:ext cx="2308512" cy="1039417"/>
                <a:chOff x="10134953" y="3095138"/>
                <a:chExt cx="2308512" cy="1039417"/>
              </a:xfrm>
            </p:grpSpPr>
            <p:sp>
              <p:nvSpPr>
                <p:cNvPr id="46" name="Google Shape;150;p11"/>
                <p:cNvSpPr/>
                <p:nvPr/>
              </p:nvSpPr>
              <p:spPr>
                <a:xfrm flipH="1">
                  <a:off x="10134953" y="3095138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47" name="Google Shape;151;p11"/>
                <p:cNvSpPr/>
                <p:nvPr/>
              </p:nvSpPr>
              <p:spPr>
                <a:xfrm flipH="1">
                  <a:off x="10945161" y="3699920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추가 실험</a:t>
                  </a:r>
                  <a:endParaRPr sz="1600" dirty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150;p11"/>
                <p:cNvSpPr/>
                <p:nvPr/>
              </p:nvSpPr>
              <p:spPr>
                <a:xfrm flipH="1">
                  <a:off x="10149494" y="3095138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49" name="Google Shape;151;p11"/>
                <p:cNvSpPr/>
                <p:nvPr/>
              </p:nvSpPr>
              <p:spPr>
                <a:xfrm flipH="1">
                  <a:off x="10959702" y="3699920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55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2800" b="1" dirty="0">
                <a:solidFill>
                  <a:schemeClr val="accent1"/>
                </a:solidFill>
              </a:rPr>
              <a:t>결론 및 고찰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00038" y="1833933"/>
            <a:ext cx="3007616" cy="2678996"/>
            <a:chOff x="5372099" y="188912"/>
            <a:chExt cx="6484939" cy="648493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100" y="188913"/>
              <a:ext cx="6484938" cy="6484938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099" y="188912"/>
              <a:ext cx="6484939" cy="6484939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58" y="1788833"/>
            <a:ext cx="2767470" cy="268652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33" y="1751262"/>
            <a:ext cx="2761667" cy="2761667"/>
          </a:xfrm>
          <a:prstGeom prst="rect">
            <a:avLst/>
          </a:prstGeom>
        </p:spPr>
      </p:pic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10551" y="772756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결론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10551" y="4772726"/>
            <a:ext cx="9158938" cy="1564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  <a:defRPr/>
            </a:pPr>
            <a:r>
              <a:rPr lang="ko-KR" altLang="en-US" sz="2000" b="1" dirty="0" err="1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변화량을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체크하는 보조 수단으로써 사용 가능</a:t>
            </a:r>
            <a:endParaRPr lang="en-US" altLang="ko-KR" sz="2000" b="1" dirty="0" smtClean="0">
              <a:solidFill>
                <a:sysClr val="windowText" lastClr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ko-KR" altLang="en-US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결과 데이터를 학습하여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Object detection 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발전 가능</a:t>
            </a:r>
            <a:endParaRPr lang="en-US" altLang="ko-KR" sz="2000" b="1" dirty="0" smtClean="0">
              <a:solidFill>
                <a:sysClr val="windowText" lastClr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ko-KR" altLang="en-US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디테일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한 불법 신축 무허가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kumimoji="0" lang="en-US" altLang="ko-KR" sz="20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2000" b="1" i="0" u="none" strike="noStrike" kern="1200" cap="none" spc="0" normalizeH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옥탑방</a:t>
            </a:r>
            <a:r>
              <a:rPr kumimoji="0" lang="ko-KR" altLang="en-US" sz="2000" b="1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개조 등 확인 보조 도구로써 사용 가능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9677048" y="152400"/>
            <a:ext cx="2385516" cy="6552908"/>
            <a:chOff x="3707904" y="-171400"/>
            <a:chExt cx="2385516" cy="6552908"/>
          </a:xfrm>
        </p:grpSpPr>
        <p:sp>
          <p:nvSpPr>
            <p:cNvPr id="68" name="Google Shape;147;p11"/>
            <p:cNvSpPr/>
            <p:nvPr/>
          </p:nvSpPr>
          <p:spPr>
            <a:xfrm>
              <a:off x="3707904" y="-171400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3755318" y="-33997"/>
              <a:ext cx="2338102" cy="6126577"/>
              <a:chOff x="3755318" y="-33997"/>
              <a:chExt cx="2338102" cy="6126577"/>
            </a:xfrm>
          </p:grpSpPr>
          <p:sp>
            <p:nvSpPr>
              <p:cNvPr id="70" name="Google Shape;88;p8">
                <a:extLst>
                  <a:ext uri="{FF2B5EF4-FFF2-40B4-BE49-F238E27FC236}">
                    <a16:creationId xmlns:a16="http://schemas.microsoft.com/office/drawing/2014/main" id="{9A830542-E190-4762-AE85-25D00BC1566D}"/>
                  </a:ext>
                </a:extLst>
              </p:cNvPr>
              <p:cNvSpPr/>
              <p:nvPr/>
            </p:nvSpPr>
            <p:spPr>
              <a:xfrm flipH="1">
                <a:off x="3799449" y="4484642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결론 및 고찰</a:t>
                </a:r>
                <a:endParaRPr sz="18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88;p8">
                <a:extLst>
                  <a:ext uri="{FF2B5EF4-FFF2-40B4-BE49-F238E27FC236}">
                    <a16:creationId xmlns:a16="http://schemas.microsoft.com/office/drawing/2014/main" id="{B3F50E82-968B-45AA-9910-2BCDA9EAEA45}"/>
                  </a:ext>
                </a:extLst>
              </p:cNvPr>
              <p:cNvSpPr/>
              <p:nvPr/>
            </p:nvSpPr>
            <p:spPr>
              <a:xfrm flipH="1">
                <a:off x="3799449" y="561842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 &amp; A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148;p11"/>
              <p:cNvSpPr/>
              <p:nvPr/>
            </p:nvSpPr>
            <p:spPr>
              <a:xfrm flipH="1">
                <a:off x="3799449" y="-33997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프로젝트 소개</a:t>
                </a:r>
                <a:endParaRPr sz="18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" name="그룹 72"/>
              <p:cNvGrpSpPr/>
              <p:nvPr/>
            </p:nvGrpSpPr>
            <p:grpSpPr>
              <a:xfrm>
                <a:off x="3772943" y="1099790"/>
                <a:ext cx="2308512" cy="1026165"/>
                <a:chOff x="10152578" y="1822929"/>
                <a:chExt cx="2308512" cy="1026165"/>
              </a:xfrm>
            </p:grpSpPr>
            <p:sp>
              <p:nvSpPr>
                <p:cNvPr id="79" name="Google Shape;150;p11"/>
                <p:cNvSpPr/>
                <p:nvPr/>
              </p:nvSpPr>
              <p:spPr>
                <a:xfrm flipH="1">
                  <a:off x="10152578" y="1822929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80" name="Google Shape;151;p11"/>
                <p:cNvSpPr/>
                <p:nvPr/>
              </p:nvSpPr>
              <p:spPr>
                <a:xfrm flipH="1">
                  <a:off x="10971666" y="2414459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추가 실험</a:t>
                  </a:r>
                  <a:endParaRPr sz="1600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150;p11"/>
                <p:cNvSpPr/>
                <p:nvPr/>
              </p:nvSpPr>
              <p:spPr>
                <a:xfrm flipH="1">
                  <a:off x="10167119" y="1822929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82" name="Google Shape;151;p11"/>
                <p:cNvSpPr/>
                <p:nvPr/>
              </p:nvSpPr>
              <p:spPr>
                <a:xfrm flipH="1">
                  <a:off x="10986207" y="2414459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4" name="그룹 73"/>
              <p:cNvGrpSpPr/>
              <p:nvPr/>
            </p:nvGrpSpPr>
            <p:grpSpPr>
              <a:xfrm>
                <a:off x="3755318" y="2785590"/>
                <a:ext cx="2308512" cy="1039417"/>
                <a:chOff x="10134953" y="3095138"/>
                <a:chExt cx="2308512" cy="1039417"/>
              </a:xfrm>
            </p:grpSpPr>
            <p:sp>
              <p:nvSpPr>
                <p:cNvPr id="75" name="Google Shape;150;p11"/>
                <p:cNvSpPr/>
                <p:nvPr/>
              </p:nvSpPr>
              <p:spPr>
                <a:xfrm flipH="1">
                  <a:off x="10134953" y="3095138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76" name="Google Shape;151;p11"/>
                <p:cNvSpPr/>
                <p:nvPr/>
              </p:nvSpPr>
              <p:spPr>
                <a:xfrm flipH="1">
                  <a:off x="10945161" y="3699920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추가 실험</a:t>
                  </a:r>
                  <a:endParaRPr sz="1600" dirty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150;p11"/>
                <p:cNvSpPr/>
                <p:nvPr/>
              </p:nvSpPr>
              <p:spPr>
                <a:xfrm flipH="1">
                  <a:off x="10149494" y="3095138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78" name="Google Shape;151;p11"/>
                <p:cNvSpPr/>
                <p:nvPr/>
              </p:nvSpPr>
              <p:spPr>
                <a:xfrm flipH="1">
                  <a:off x="10959702" y="3699920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710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2800" b="1" dirty="0">
                <a:solidFill>
                  <a:schemeClr val="accent1"/>
                </a:solidFill>
              </a:rPr>
              <a:t>결론 및 고찰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10016" y="1826764"/>
            <a:ext cx="3041499" cy="2562082"/>
            <a:chOff x="3867150" y="188912"/>
            <a:chExt cx="7989888" cy="6475465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150" y="188912"/>
              <a:ext cx="7989888" cy="6475465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7150" y="188913"/>
              <a:ext cx="7989888" cy="6473655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03" y="1852395"/>
            <a:ext cx="2812497" cy="251082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79" y="1842252"/>
            <a:ext cx="3123060" cy="2531106"/>
          </a:xfrm>
          <a:prstGeom prst="rect">
            <a:avLst/>
          </a:prstGeom>
        </p:spPr>
      </p:pic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10016" y="4475320"/>
            <a:ext cx="9233225" cy="2250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Tx/>
              <a:defRPr/>
            </a:pPr>
            <a:r>
              <a:rPr lang="ko-KR" altLang="en-US" sz="2000" b="1" dirty="0" err="1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변화량을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체크하는 보조 수단으로써 사용 가능</a:t>
            </a:r>
            <a:endParaRPr lang="en-US" altLang="ko-KR" sz="2000" b="1" dirty="0" smtClean="0">
              <a:solidFill>
                <a:sysClr val="windowText" lastClr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ko-KR" altLang="en-US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결과 데이터를 학습하여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Object detection 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발전 가능</a:t>
            </a:r>
            <a:endParaRPr lang="en-US" altLang="ko-KR" sz="2000" b="1" dirty="0" smtClean="0">
              <a:solidFill>
                <a:sysClr val="windowText" lastClr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  <a:buClrTx/>
              <a:defRPr/>
            </a:pPr>
            <a:r>
              <a:rPr lang="ko-KR" altLang="en-US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도시 전체에 대한 변화 량을 판단 할 수 있다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재개발 지역 또는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지역구 단위 개발</a:t>
            </a:r>
            <a:endParaRPr lang="en-US" altLang="ko-KR" sz="2000" b="1" dirty="0" smtClean="0">
              <a:solidFill>
                <a:sysClr val="windowText" lastClr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lnSpc>
                <a:spcPct val="150000"/>
              </a:lnSpc>
              <a:buClrTx/>
              <a:buNone/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2000" b="1" dirty="0" err="1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변화량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체크 가능</a:t>
            </a: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 </a:t>
            </a:r>
            <a:endParaRPr lang="en-US" altLang="ko-KR" sz="2000" b="1" dirty="0">
              <a:solidFill>
                <a:sysClr val="windowText" lastClr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  <a:buClrTx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10551" y="772756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결론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9677048" y="152400"/>
            <a:ext cx="2385516" cy="6552908"/>
            <a:chOff x="3707904" y="-171400"/>
            <a:chExt cx="2385516" cy="6552908"/>
          </a:xfrm>
        </p:grpSpPr>
        <p:sp>
          <p:nvSpPr>
            <p:cNvPr id="51" name="Google Shape;147;p11"/>
            <p:cNvSpPr/>
            <p:nvPr/>
          </p:nvSpPr>
          <p:spPr>
            <a:xfrm>
              <a:off x="3707904" y="-171400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3755318" y="-33997"/>
              <a:ext cx="2338102" cy="6126577"/>
              <a:chOff x="3755318" y="-33997"/>
              <a:chExt cx="2338102" cy="6126577"/>
            </a:xfrm>
          </p:grpSpPr>
          <p:sp>
            <p:nvSpPr>
              <p:cNvPr id="57" name="Google Shape;88;p8">
                <a:extLst>
                  <a:ext uri="{FF2B5EF4-FFF2-40B4-BE49-F238E27FC236}">
                    <a16:creationId xmlns:a16="http://schemas.microsoft.com/office/drawing/2014/main" id="{9A830542-E190-4762-AE85-25D00BC1566D}"/>
                  </a:ext>
                </a:extLst>
              </p:cNvPr>
              <p:cNvSpPr/>
              <p:nvPr/>
            </p:nvSpPr>
            <p:spPr>
              <a:xfrm flipH="1">
                <a:off x="3799449" y="4484642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결론 및 고찰</a:t>
                </a:r>
                <a:endParaRPr sz="18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88;p8">
                <a:extLst>
                  <a:ext uri="{FF2B5EF4-FFF2-40B4-BE49-F238E27FC236}">
                    <a16:creationId xmlns:a16="http://schemas.microsoft.com/office/drawing/2014/main" id="{B3F50E82-968B-45AA-9910-2BCDA9EAEA45}"/>
                  </a:ext>
                </a:extLst>
              </p:cNvPr>
              <p:cNvSpPr/>
              <p:nvPr/>
            </p:nvSpPr>
            <p:spPr>
              <a:xfrm flipH="1">
                <a:off x="3799449" y="561842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 &amp; A</a:t>
                </a:r>
                <a:endParaRPr sz="18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48;p11"/>
              <p:cNvSpPr/>
              <p:nvPr/>
            </p:nvSpPr>
            <p:spPr>
              <a:xfrm flipH="1">
                <a:off x="3799449" y="-33997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8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프로젝트 소개</a:t>
                </a:r>
                <a:endParaRPr sz="18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" name="그룹 59"/>
              <p:cNvGrpSpPr/>
              <p:nvPr/>
            </p:nvGrpSpPr>
            <p:grpSpPr>
              <a:xfrm>
                <a:off x="3772943" y="1099790"/>
                <a:ext cx="2308512" cy="1026165"/>
                <a:chOff x="10152578" y="1822929"/>
                <a:chExt cx="2308512" cy="1026165"/>
              </a:xfrm>
            </p:grpSpPr>
            <p:sp>
              <p:nvSpPr>
                <p:cNvPr id="66" name="Google Shape;150;p11"/>
                <p:cNvSpPr/>
                <p:nvPr/>
              </p:nvSpPr>
              <p:spPr>
                <a:xfrm flipH="1">
                  <a:off x="10152578" y="1822929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67" name="Google Shape;151;p11"/>
                <p:cNvSpPr/>
                <p:nvPr/>
              </p:nvSpPr>
              <p:spPr>
                <a:xfrm flipH="1">
                  <a:off x="10971666" y="2414459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추가 실험</a:t>
                  </a:r>
                  <a:endParaRPr sz="1600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" name="Google Shape;150;p11"/>
                <p:cNvSpPr/>
                <p:nvPr/>
              </p:nvSpPr>
              <p:spPr>
                <a:xfrm flipH="1">
                  <a:off x="10167119" y="1822929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69" name="Google Shape;151;p11"/>
                <p:cNvSpPr/>
                <p:nvPr/>
              </p:nvSpPr>
              <p:spPr>
                <a:xfrm flipH="1">
                  <a:off x="10986207" y="2414459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원본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1" name="그룹 60"/>
              <p:cNvGrpSpPr/>
              <p:nvPr/>
            </p:nvGrpSpPr>
            <p:grpSpPr>
              <a:xfrm>
                <a:off x="3755318" y="2785590"/>
                <a:ext cx="2308512" cy="1039417"/>
                <a:chOff x="10134953" y="3095138"/>
                <a:chExt cx="2308512" cy="1039417"/>
              </a:xfrm>
            </p:grpSpPr>
            <p:sp>
              <p:nvSpPr>
                <p:cNvPr id="62" name="Google Shape;150;p11"/>
                <p:cNvSpPr/>
                <p:nvPr/>
              </p:nvSpPr>
              <p:spPr>
                <a:xfrm flipH="1">
                  <a:off x="10134953" y="3095138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63" name="Google Shape;151;p11"/>
                <p:cNvSpPr/>
                <p:nvPr/>
              </p:nvSpPr>
              <p:spPr>
                <a:xfrm flipH="1">
                  <a:off x="10945161" y="3699920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추가 실험</a:t>
                  </a:r>
                  <a:endParaRPr sz="1600" dirty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150;p11"/>
                <p:cNvSpPr/>
                <p:nvPr/>
              </p:nvSpPr>
              <p:spPr>
                <a:xfrm flipH="1">
                  <a:off x="10149494" y="3095138"/>
                  <a:ext cx="2293971" cy="474152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Dataset </a:t>
                  </a:r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전처리</a:t>
                  </a:r>
                  <a:endPara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algn="ctr"/>
                  <a:r>
                    <a:rPr lang="ko-KR" altLang="en-US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chemeClr val="accent2">
                          <a:lumMod val="75000"/>
                        </a:schemeClr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</p:txBody>
            </p:sp>
            <p:sp>
              <p:nvSpPr>
                <p:cNvPr id="65" name="Google Shape;151;p11"/>
                <p:cNvSpPr/>
                <p:nvPr/>
              </p:nvSpPr>
              <p:spPr>
                <a:xfrm flipH="1">
                  <a:off x="10959702" y="3699920"/>
                  <a:ext cx="1461632" cy="434635"/>
                </a:xfrm>
                <a:prstGeom prst="homePlate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rgbClr val="7E6C4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확대 </a:t>
                  </a:r>
                  <a:r>
                    <a:rPr lang="en-US" altLang="ko-KR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Size</a:t>
                  </a:r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-KR" altLang="en-US" sz="1600" dirty="0" smtClean="0">
                      <a:solidFill>
                        <a:srgbClr val="7E6C4E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실험</a:t>
                  </a:r>
                  <a:endParaRPr sz="1600" dirty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2500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/>
          <p:nvPr/>
        </p:nvSpPr>
        <p:spPr>
          <a:xfrm>
            <a:off x="262409" y="192505"/>
            <a:ext cx="2268080" cy="429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p16"/>
          <p:cNvCxnSpPr>
            <a:endCxn id="264" idx="1"/>
          </p:cNvCxnSpPr>
          <p:nvPr/>
        </p:nvCxnSpPr>
        <p:spPr>
          <a:xfrm>
            <a:off x="-91" y="407402"/>
            <a:ext cx="262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6" name="Google Shape;266;p16"/>
          <p:cNvCxnSpPr>
            <a:stCxn id="264" idx="3"/>
          </p:cNvCxnSpPr>
          <p:nvPr/>
        </p:nvCxnSpPr>
        <p:spPr>
          <a:xfrm rot="10800000" flipH="1">
            <a:off x="2530489" y="395702"/>
            <a:ext cx="9661500" cy="11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267;p16"/>
          <p:cNvSpPr/>
          <p:nvPr/>
        </p:nvSpPr>
        <p:spPr>
          <a:xfrm>
            <a:off x="348775" y="740570"/>
            <a:ext cx="9121798" cy="517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atinLnBrk="0">
              <a:lnSpc>
                <a:spcPct val="170000"/>
              </a:lnSpc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000000"/>
                </a:solidFill>
                <a:cs typeface="Arial"/>
                <a:sym typeface="Arial"/>
              </a:rPr>
              <a:t>&lt;</a:t>
            </a:r>
            <a:r>
              <a:rPr lang="ko-KR" altLang="en-US" sz="2000" b="1" kern="0" dirty="0">
                <a:solidFill>
                  <a:srgbClr val="000000"/>
                </a:solidFill>
                <a:cs typeface="Arial"/>
                <a:sym typeface="Arial"/>
              </a:rPr>
              <a:t>발취 사이트</a:t>
            </a:r>
            <a:r>
              <a:rPr lang="en-US" sz="2000" b="1" kern="0" dirty="0">
                <a:solidFill>
                  <a:srgbClr val="000000"/>
                </a:solidFill>
                <a:cs typeface="Arial"/>
                <a:sym typeface="Arial"/>
              </a:rPr>
              <a:t>&gt;</a:t>
            </a:r>
            <a:endParaRPr sz="20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171450" indent="-171450" latinLnBrk="0">
              <a:lnSpc>
                <a:spcPct val="170000"/>
              </a:lnSpc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1" kern="0" dirty="0">
                <a:solidFill>
                  <a:srgbClr val="000000"/>
                </a:solidFill>
                <a:cs typeface="Arial"/>
                <a:sym typeface="Arial"/>
              </a:rPr>
              <a:t> </a:t>
            </a:r>
            <a:r>
              <a:rPr lang="en-US" altLang="ko-KR" sz="2000" kern="0" dirty="0">
                <a:solidFill>
                  <a:srgbClr val="000000"/>
                </a:solidFill>
                <a:cs typeface="Arial"/>
                <a:sym typeface="Arial"/>
              </a:rPr>
              <a:t>Image Alignment (Feature Based) using </a:t>
            </a:r>
            <a:r>
              <a:rPr lang="en-US" altLang="ko-KR" sz="2000" kern="0" dirty="0" err="1">
                <a:solidFill>
                  <a:srgbClr val="000000"/>
                </a:solidFill>
                <a:cs typeface="Arial"/>
                <a:sym typeface="Arial"/>
              </a:rPr>
              <a:t>OpenCV</a:t>
            </a:r>
            <a:r>
              <a:rPr lang="en-US" altLang="ko-KR" sz="2000" kern="0" dirty="0">
                <a:solidFill>
                  <a:srgbClr val="000000"/>
                </a:solidFill>
                <a:cs typeface="Arial"/>
                <a:sym typeface="Arial"/>
              </a:rPr>
              <a:t> (C++/Python),</a:t>
            </a:r>
            <a:r>
              <a:rPr lang="en-US" altLang="ko-KR" sz="2000" kern="0" dirty="0">
                <a:solidFill>
                  <a:srgbClr val="000000"/>
                </a:solidFill>
                <a:cs typeface="Arial"/>
                <a:sym typeface="Arial"/>
                <a:hlinkClick r:id="rId3"/>
              </a:rPr>
              <a:t> </a:t>
            </a:r>
            <a:r>
              <a:rPr lang="en-US" altLang="ko-KR" sz="2000" kern="0" dirty="0" err="1">
                <a:solidFill>
                  <a:srgbClr val="000000"/>
                </a:solidFill>
                <a:cs typeface="Arial"/>
                <a:sym typeface="Arial"/>
                <a:hlinkClick r:id="rId3"/>
              </a:rPr>
              <a:t>Satya</a:t>
            </a:r>
            <a:r>
              <a:rPr lang="en-US" altLang="ko-KR" sz="2000" kern="0" dirty="0">
                <a:solidFill>
                  <a:srgbClr val="000000"/>
                </a:solidFill>
                <a:cs typeface="Arial"/>
                <a:sym typeface="Arial"/>
                <a:hlinkClick r:id="rId3"/>
              </a:rPr>
              <a:t> </a:t>
            </a:r>
            <a:r>
              <a:rPr lang="en-US" altLang="ko-KR" sz="2000" kern="0" dirty="0" err="1">
                <a:solidFill>
                  <a:srgbClr val="000000"/>
                </a:solidFill>
                <a:cs typeface="Arial"/>
                <a:sym typeface="Arial"/>
                <a:hlinkClick r:id="rId3"/>
              </a:rPr>
              <a:t>Mallick</a:t>
            </a:r>
            <a:r>
              <a:rPr lang="en-US" sz="2000" kern="0" dirty="0">
                <a:solidFill>
                  <a:srgbClr val="000000"/>
                </a:solidFill>
                <a:cs typeface="Arial"/>
                <a:sym typeface="Arial"/>
              </a:rPr>
              <a:t>, 2018.11. </a:t>
            </a:r>
          </a:p>
          <a:p>
            <a:pPr marL="171450" indent="-171450" latinLnBrk="0">
              <a:lnSpc>
                <a:spcPct val="170000"/>
              </a:lnSpc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altLang="ko-KR" sz="2000" kern="0" dirty="0">
                <a:solidFill>
                  <a:srgbClr val="000000"/>
                </a:solidFill>
                <a:cs typeface="Arial"/>
                <a:sym typeface="Arial"/>
              </a:rPr>
              <a:t>Unsupervised Changed Detection: </a:t>
            </a:r>
            <a:r>
              <a:rPr lang="en-US" altLang="ko-KR" sz="2000" kern="0" dirty="0">
                <a:solidFill>
                  <a:srgbClr val="000000"/>
                </a:solidFill>
                <a:cs typeface="Arial"/>
                <a:sym typeface="Arial"/>
                <a:hlinkClick r:id="rId4"/>
              </a:rPr>
              <a:t>https://appliedmachinelearning.blog/2017/11/25/unsupervised-changed-detection-in-multi-temporal-satellite-images-using-pca-k-means-python-code/</a:t>
            </a:r>
            <a:endParaRPr sz="20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171450" indent="-171450" latinLnBrk="0">
              <a:lnSpc>
                <a:spcPct val="170000"/>
              </a:lnSpc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altLang="ko-KR" sz="2000" kern="0" dirty="0" err="1">
                <a:solidFill>
                  <a:srgbClr val="000000"/>
                </a:solidFill>
                <a:cs typeface="Arial"/>
                <a:sym typeface="Arial"/>
              </a:rPr>
              <a:t>opencv</a:t>
            </a:r>
            <a:r>
              <a:rPr lang="ko-KR" altLang="ko-KR" sz="2000" kern="0" dirty="0">
                <a:solidFill>
                  <a:srgbClr val="000000"/>
                </a:solidFill>
                <a:cs typeface="Arial"/>
                <a:sym typeface="Arial"/>
              </a:rPr>
              <a:t>: </a:t>
            </a:r>
            <a:r>
              <a:rPr lang="en-US" altLang="ko-KR" sz="2000" kern="0" dirty="0">
                <a:solidFill>
                  <a:srgbClr val="000000"/>
                </a:solidFill>
                <a:cs typeface="Arial"/>
                <a:sym typeface="Arial"/>
                <a:hlinkClick r:id="rId5"/>
              </a:rPr>
              <a:t>https://opencv.org/</a:t>
            </a:r>
            <a:endParaRPr lang="en-US" altLang="ko-KR" sz="2000" kern="0" dirty="0">
              <a:solidFill>
                <a:srgbClr val="000000"/>
              </a:solidFill>
              <a:cs typeface="Arial"/>
              <a:sym typeface="Arial"/>
            </a:endParaRPr>
          </a:p>
          <a:p>
            <a:pPr marL="171450" indent="-171450" latinLnBrk="0">
              <a:lnSpc>
                <a:spcPct val="170000"/>
              </a:lnSpc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altLang="ko-KR" sz="2000" kern="0" dirty="0">
                <a:solidFill>
                  <a:srgbClr val="000000"/>
                </a:solidFill>
                <a:cs typeface="Arial"/>
                <a:sym typeface="Arial"/>
              </a:rPr>
              <a:t>Satellite-image-deep-learning: </a:t>
            </a:r>
            <a:r>
              <a:rPr lang="en-US" altLang="ko-KR" sz="2000" kern="0" dirty="0">
                <a:solidFill>
                  <a:srgbClr val="000000"/>
                </a:solidFill>
                <a:cs typeface="Arial"/>
                <a:sym typeface="Arial"/>
                <a:hlinkClick r:id="rId6"/>
              </a:rPr>
              <a:t>https://github.com/robmarkcole/satellite-image-deep-learning#techniques</a:t>
            </a:r>
            <a:endParaRPr lang="en-US" altLang="ko-KR" sz="2000" kern="0" dirty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592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33452" y="636383"/>
            <a:ext cx="9648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ko-KR" sz="2400" b="1" dirty="0"/>
              <a:t>Unsupervised Changed Detection in Multi-Temporal Satellite Images using PCA &amp; K-Means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4" y="1800213"/>
            <a:ext cx="2198968" cy="43997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1" y="1798109"/>
            <a:ext cx="2192576" cy="43997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566" y="1875949"/>
            <a:ext cx="2124148" cy="42482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84" y="1871743"/>
            <a:ext cx="2122700" cy="42525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33345" y="6264320"/>
            <a:ext cx="92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 smtClean="0"/>
              <a:t>old</a:t>
            </a:r>
            <a:endParaRPr lang="en-US" altLang="ko-KR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445244" y="6259281"/>
            <a:ext cx="92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 smtClean="0"/>
              <a:t>new</a:t>
            </a:r>
            <a:endParaRPr lang="en-US" altLang="ko-KR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928825" y="6259280"/>
            <a:ext cx="92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b="1" dirty="0" smtClean="0"/>
              <a:t>diff</a:t>
            </a:r>
            <a:endParaRPr lang="en-US" altLang="ko-KR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037442" y="6245980"/>
            <a:ext cx="1150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change</a:t>
            </a:r>
            <a:endParaRPr lang="en-US" altLang="ko-KR" sz="2000" b="1" dirty="0"/>
          </a:p>
        </p:txBody>
      </p:sp>
      <p:grpSp>
        <p:nvGrpSpPr>
          <p:cNvPr id="48" name="그룹 47"/>
          <p:cNvGrpSpPr/>
          <p:nvPr/>
        </p:nvGrpSpPr>
        <p:grpSpPr>
          <a:xfrm>
            <a:off x="9666144" y="152304"/>
            <a:ext cx="2400057" cy="6552908"/>
            <a:chOff x="9666144" y="152304"/>
            <a:chExt cx="2400057" cy="6552908"/>
          </a:xfrm>
        </p:grpSpPr>
        <p:sp>
          <p:nvSpPr>
            <p:cNvPr id="49" name="Google Shape;147;p11"/>
            <p:cNvSpPr/>
            <p:nvPr/>
          </p:nvSpPr>
          <p:spPr>
            <a:xfrm>
              <a:off x="9666144" y="152304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72230" y="4808346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72230" y="5942132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48;p11"/>
            <p:cNvSpPr/>
            <p:nvPr/>
          </p:nvSpPr>
          <p:spPr>
            <a:xfrm flipH="1">
              <a:off x="9772230" y="289707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>
              <a:off x="9745724" y="1423494"/>
              <a:ext cx="2293971" cy="1026165"/>
              <a:chOff x="9745724" y="1670141"/>
              <a:chExt cx="2293971" cy="1026165"/>
            </a:xfrm>
          </p:grpSpPr>
          <p:sp>
            <p:nvSpPr>
              <p:cNvPr id="62" name="Google Shape;150;p11"/>
              <p:cNvSpPr/>
              <p:nvPr/>
            </p:nvSpPr>
            <p:spPr>
              <a:xfrm flipH="1">
                <a:off x="9745724" y="1670141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63" name="Google Shape;151;p11"/>
              <p:cNvSpPr/>
              <p:nvPr/>
            </p:nvSpPr>
            <p:spPr>
              <a:xfrm flipH="1">
                <a:off x="10564812" y="2261671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4" name="Google Shape;154;p11"/>
              <p:cNvCxnSpPr/>
              <p:nvPr/>
            </p:nvCxnSpPr>
            <p:spPr>
              <a:xfrm rot="10800000" flipH="1">
                <a:off x="11553267" y="2128392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8" name="그룹 57"/>
            <p:cNvGrpSpPr/>
            <p:nvPr/>
          </p:nvGrpSpPr>
          <p:grpSpPr>
            <a:xfrm>
              <a:off x="9728099" y="3109294"/>
              <a:ext cx="2293971" cy="1039417"/>
              <a:chOff x="9728099" y="2942350"/>
              <a:chExt cx="2293971" cy="1039417"/>
            </a:xfrm>
          </p:grpSpPr>
          <p:sp>
            <p:nvSpPr>
              <p:cNvPr id="59" name="Google Shape;150;p11"/>
              <p:cNvSpPr/>
              <p:nvPr/>
            </p:nvSpPr>
            <p:spPr>
              <a:xfrm flipH="1">
                <a:off x="9728099" y="2942350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60" name="Google Shape;151;p11"/>
              <p:cNvSpPr/>
              <p:nvPr/>
            </p:nvSpPr>
            <p:spPr>
              <a:xfrm flipH="1">
                <a:off x="10538307" y="3547132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" name="Google Shape;154;p11"/>
              <p:cNvCxnSpPr/>
              <p:nvPr/>
            </p:nvCxnSpPr>
            <p:spPr>
              <a:xfrm rot="10800000" flipH="1">
                <a:off x="11526762" y="3413853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04707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AD48D-9A1C-4E8B-8E34-650C40423FB0}"/>
              </a:ext>
            </a:extLst>
          </p:cNvPr>
          <p:cNvSpPr/>
          <p:nvPr/>
        </p:nvSpPr>
        <p:spPr>
          <a:xfrm>
            <a:off x="766786" y="1349247"/>
            <a:ext cx="10652900" cy="51377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800" b="1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56351" y="2386873"/>
            <a:ext cx="3223852" cy="3298907"/>
            <a:chOff x="371870" y="234939"/>
            <a:chExt cx="4594225" cy="4600575"/>
          </a:xfrm>
        </p:grpSpPr>
        <p:sp>
          <p:nvSpPr>
            <p:cNvPr id="272" name="Google Shape;272;p17"/>
            <p:cNvSpPr/>
            <p:nvPr/>
          </p:nvSpPr>
          <p:spPr>
            <a:xfrm>
              <a:off x="371870" y="234939"/>
              <a:ext cx="4594225" cy="4600575"/>
            </a:xfrm>
            <a:prstGeom prst="ellipse">
              <a:avLst/>
            </a:prstGeom>
            <a:solidFill>
              <a:srgbClr val="38343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527445" y="390514"/>
              <a:ext cx="4284663" cy="4289425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662"/>
                  </a:moveTo>
                  <a:cubicBezTo>
                    <a:pt x="373" y="1662"/>
                    <a:pt x="0" y="1289"/>
                    <a:pt x="0" y="831"/>
                  </a:cubicBezTo>
                  <a:cubicBezTo>
                    <a:pt x="0" y="373"/>
                    <a:pt x="373" y="0"/>
                    <a:pt x="831" y="0"/>
                  </a:cubicBezTo>
                  <a:cubicBezTo>
                    <a:pt x="1289" y="0"/>
                    <a:pt x="1662" y="373"/>
                    <a:pt x="1662" y="831"/>
                  </a:cubicBezTo>
                  <a:cubicBezTo>
                    <a:pt x="1662" y="1289"/>
                    <a:pt x="1289" y="1662"/>
                    <a:pt x="831" y="1662"/>
                  </a:cubicBezTo>
                  <a:close/>
                  <a:moveTo>
                    <a:pt x="831" y="12"/>
                  </a:moveTo>
                  <a:cubicBezTo>
                    <a:pt x="380" y="12"/>
                    <a:pt x="12" y="380"/>
                    <a:pt x="12" y="831"/>
                  </a:cubicBezTo>
                  <a:cubicBezTo>
                    <a:pt x="12" y="1282"/>
                    <a:pt x="380" y="1650"/>
                    <a:pt x="831" y="1650"/>
                  </a:cubicBezTo>
                  <a:cubicBezTo>
                    <a:pt x="1282" y="1650"/>
                    <a:pt x="1650" y="1282"/>
                    <a:pt x="1650" y="831"/>
                  </a:cubicBezTo>
                  <a:cubicBezTo>
                    <a:pt x="1650" y="380"/>
                    <a:pt x="1282" y="12"/>
                    <a:pt x="831" y="12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2449908" y="4146539"/>
              <a:ext cx="201613" cy="288925"/>
            </a:xfrm>
            <a:custGeom>
              <a:avLst/>
              <a:gdLst/>
              <a:ahLst/>
              <a:cxnLst/>
              <a:rect l="l" t="t" r="r" b="b"/>
              <a:pathLst>
                <a:path w="127" h="182" extrusionOk="0">
                  <a:moveTo>
                    <a:pt x="93" y="164"/>
                  </a:moveTo>
                  <a:lnTo>
                    <a:pt x="20" y="91"/>
                  </a:lnTo>
                  <a:lnTo>
                    <a:pt x="93" y="18"/>
                  </a:lnTo>
                  <a:lnTo>
                    <a:pt x="117" y="44"/>
                  </a:lnTo>
                  <a:lnTo>
                    <a:pt x="127" y="34"/>
                  </a:lnTo>
                  <a:lnTo>
                    <a:pt x="93" y="0"/>
                  </a:lnTo>
                  <a:lnTo>
                    <a:pt x="0" y="91"/>
                  </a:lnTo>
                  <a:lnTo>
                    <a:pt x="93" y="182"/>
                  </a:lnTo>
                  <a:lnTo>
                    <a:pt x="127" y="148"/>
                  </a:lnTo>
                  <a:lnTo>
                    <a:pt x="117" y="138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2576908" y="4146539"/>
              <a:ext cx="290513" cy="288925"/>
            </a:xfrm>
            <a:custGeom>
              <a:avLst/>
              <a:gdLst/>
              <a:ahLst/>
              <a:cxnLst/>
              <a:rect l="l" t="t" r="r" b="b"/>
              <a:pathLst>
                <a:path w="183" h="182" extrusionOk="0">
                  <a:moveTo>
                    <a:pt x="91" y="0"/>
                  </a:moveTo>
                  <a:lnTo>
                    <a:pt x="0" y="91"/>
                  </a:lnTo>
                  <a:lnTo>
                    <a:pt x="91" y="182"/>
                  </a:lnTo>
                  <a:lnTo>
                    <a:pt x="183" y="91"/>
                  </a:lnTo>
                  <a:lnTo>
                    <a:pt x="91" y="0"/>
                  </a:lnTo>
                  <a:close/>
                  <a:moveTo>
                    <a:pt x="18" y="91"/>
                  </a:moveTo>
                  <a:lnTo>
                    <a:pt x="91" y="18"/>
                  </a:lnTo>
                  <a:lnTo>
                    <a:pt x="164" y="91"/>
                  </a:lnTo>
                  <a:lnTo>
                    <a:pt x="91" y="164"/>
                  </a:lnTo>
                  <a:lnTo>
                    <a:pt x="18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2688033" y="634989"/>
              <a:ext cx="200025" cy="288925"/>
            </a:xfrm>
            <a:custGeom>
              <a:avLst/>
              <a:gdLst/>
              <a:ahLst/>
              <a:cxnLst/>
              <a:rect l="l" t="t" r="r" b="b"/>
              <a:pathLst>
                <a:path w="126" h="182" extrusionOk="0">
                  <a:moveTo>
                    <a:pt x="34" y="164"/>
                  </a:moveTo>
                  <a:lnTo>
                    <a:pt x="107" y="91"/>
                  </a:lnTo>
                  <a:lnTo>
                    <a:pt x="34" y="18"/>
                  </a:lnTo>
                  <a:lnTo>
                    <a:pt x="9" y="44"/>
                  </a:lnTo>
                  <a:lnTo>
                    <a:pt x="0" y="34"/>
                  </a:lnTo>
                  <a:lnTo>
                    <a:pt x="34" y="0"/>
                  </a:lnTo>
                  <a:lnTo>
                    <a:pt x="126" y="91"/>
                  </a:lnTo>
                  <a:lnTo>
                    <a:pt x="34" y="182"/>
                  </a:lnTo>
                  <a:lnTo>
                    <a:pt x="0" y="148"/>
                  </a:lnTo>
                  <a:lnTo>
                    <a:pt x="9" y="138"/>
                  </a:lnTo>
                  <a:lnTo>
                    <a:pt x="3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2470545" y="634989"/>
              <a:ext cx="292100" cy="288925"/>
            </a:xfrm>
            <a:custGeom>
              <a:avLst/>
              <a:gdLst/>
              <a:ahLst/>
              <a:cxnLst/>
              <a:rect l="l" t="t" r="r" b="b"/>
              <a:pathLst>
                <a:path w="184" h="182" extrusionOk="0">
                  <a:moveTo>
                    <a:pt x="0" y="91"/>
                  </a:moveTo>
                  <a:lnTo>
                    <a:pt x="93" y="182"/>
                  </a:lnTo>
                  <a:lnTo>
                    <a:pt x="184" y="91"/>
                  </a:lnTo>
                  <a:lnTo>
                    <a:pt x="93" y="0"/>
                  </a:lnTo>
                  <a:lnTo>
                    <a:pt x="0" y="91"/>
                  </a:lnTo>
                  <a:close/>
                  <a:moveTo>
                    <a:pt x="93" y="164"/>
                  </a:moveTo>
                  <a:lnTo>
                    <a:pt x="20" y="91"/>
                  </a:lnTo>
                  <a:lnTo>
                    <a:pt x="93" y="18"/>
                  </a:lnTo>
                  <a:lnTo>
                    <a:pt x="166" y="91"/>
                  </a:lnTo>
                  <a:lnTo>
                    <a:pt x="93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7"/>
            <p:cNvSpPr txBox="1"/>
            <p:nvPr/>
          </p:nvSpPr>
          <p:spPr>
            <a:xfrm>
              <a:off x="2042822" y="3373584"/>
              <a:ext cx="12586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9" name="Google Shape;279;p17"/>
            <p:cNvSpPr txBox="1"/>
            <p:nvPr/>
          </p:nvSpPr>
          <p:spPr>
            <a:xfrm>
              <a:off x="1295849" y="1421476"/>
              <a:ext cx="2746266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lang="en-US" sz="5400" b="1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hank You</a:t>
              </a:r>
              <a:endParaRPr sz="1050" b="1" dirty="0"/>
            </a:p>
          </p:txBody>
        </p:sp>
        <p:sp>
          <p:nvSpPr>
            <p:cNvPr id="280" name="Google Shape;280;p17"/>
            <p:cNvSpPr txBox="1"/>
            <p:nvPr/>
          </p:nvSpPr>
          <p:spPr>
            <a:xfrm>
              <a:off x="1427947" y="2240881"/>
              <a:ext cx="2520177" cy="1169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2090760" y="605497"/>
            <a:ext cx="8442732" cy="656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3600" b="1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도움을 주신 모든 분들께  감사드립니다</a:t>
            </a:r>
            <a:r>
              <a:rPr lang="en-US" altLang="ko-KR" sz="3600" b="1" noProof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ko-KR" altLang="en-US" sz="2800" b="1" dirty="0">
                <a:solidFill>
                  <a:schemeClr val="accent1"/>
                </a:solidFill>
              </a:rPr>
              <a:t>프로젝트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8661" y="2364844"/>
            <a:ext cx="4706738" cy="509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Non overlapping blocks of size h x h</a:t>
            </a:r>
            <a:endParaRPr lang="ko-KR" altLang="en-US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3887" y="1476747"/>
            <a:ext cx="2116285" cy="509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Difference image</a:t>
            </a:r>
            <a:endParaRPr lang="ko-KR" altLang="en-US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19974" y="4185858"/>
            <a:ext cx="3304110" cy="509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Overlapping blocks of size</a:t>
            </a:r>
            <a:endParaRPr lang="ko-KR" altLang="en-US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4946" y="5118775"/>
            <a:ext cx="3974165" cy="509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Project onto Eigen vector space</a:t>
            </a:r>
            <a:endParaRPr lang="ko-KR" altLang="en-US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66223" y="6051692"/>
            <a:ext cx="2611612" cy="509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Feature vector space</a:t>
            </a:r>
            <a:endParaRPr lang="ko-KR" altLang="en-US" sz="24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9268" y="3252941"/>
            <a:ext cx="4485522" cy="509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Eigen vector space by applying </a:t>
            </a:r>
            <a:r>
              <a:rPr lang="en-US" altLang="ko-KR" sz="2000" dirty="0" smtClean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PCA</a:t>
            </a:r>
            <a:endParaRPr lang="ko-KR" altLang="en-US" sz="2400" dirty="0">
              <a:solidFill>
                <a:srgbClr val="FF0000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6673" y="5654826"/>
            <a:ext cx="4320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(VS)</a:t>
            </a:r>
            <a:r>
              <a:rPr lang="en-US" altLang="ko-KR" sz="1600" baseline="-25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((m*n-8)*25)</a:t>
            </a:r>
            <a:r>
              <a:rPr lang="en-US" altLang="ko-KR" sz="16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sz="16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(EVS)</a:t>
            </a:r>
            <a:r>
              <a:rPr lang="en-US" altLang="ko-KR" sz="1600" baseline="-25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(25*25)</a:t>
            </a:r>
            <a:r>
              <a:rPr lang="en-US" altLang="ko-KR" sz="16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= (FVS)</a:t>
            </a:r>
            <a:r>
              <a:rPr lang="en-US" altLang="ko-KR" sz="1600" baseline="-25000" dirty="0" smtClean="0">
                <a:solidFill>
                  <a:schemeClr val="tx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(m*n-8)*25</a:t>
            </a:r>
            <a:endParaRPr lang="ko-KR" altLang="en-US" sz="1800" baseline="-250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3" name="직선 화살표 연결선 2"/>
          <p:cNvCxnSpPr>
            <a:stCxn id="21" idx="2"/>
            <a:endCxn id="20" idx="0"/>
          </p:cNvCxnSpPr>
          <p:nvPr/>
        </p:nvCxnSpPr>
        <p:spPr>
          <a:xfrm>
            <a:off x="2972030" y="1985925"/>
            <a:ext cx="0" cy="37891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20" idx="2"/>
            <a:endCxn id="28" idx="0"/>
          </p:cNvCxnSpPr>
          <p:nvPr/>
        </p:nvCxnSpPr>
        <p:spPr>
          <a:xfrm>
            <a:off x="2972030" y="2874022"/>
            <a:ext cx="0" cy="37891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28" idx="2"/>
            <a:endCxn id="25" idx="0"/>
          </p:cNvCxnSpPr>
          <p:nvPr/>
        </p:nvCxnSpPr>
        <p:spPr>
          <a:xfrm>
            <a:off x="2972030" y="3806939"/>
            <a:ext cx="0" cy="37891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5" idx="2"/>
            <a:endCxn id="26" idx="0"/>
          </p:cNvCxnSpPr>
          <p:nvPr/>
        </p:nvCxnSpPr>
        <p:spPr>
          <a:xfrm flipH="1">
            <a:off x="2972029" y="4739856"/>
            <a:ext cx="1" cy="37891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26" idx="3"/>
            <a:endCxn id="30" idx="0"/>
          </p:cNvCxnSpPr>
          <p:nvPr/>
        </p:nvCxnSpPr>
        <p:spPr>
          <a:xfrm>
            <a:off x="4959111" y="5373364"/>
            <a:ext cx="2127770" cy="281462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30" idx="2"/>
          </p:cNvCxnSpPr>
          <p:nvPr/>
        </p:nvCxnSpPr>
        <p:spPr>
          <a:xfrm rot="5400000">
            <a:off x="5612766" y="4832166"/>
            <a:ext cx="189791" cy="275844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4955" y="601812"/>
            <a:ext cx="96483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Unsupervised Changed Detection in Multi-Temporal Satellite Images using </a:t>
            </a:r>
            <a:endParaRPr lang="en-US" altLang="ko-KR" sz="2000" b="1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 PCA </a:t>
            </a:r>
            <a:r>
              <a:rPr lang="en-US" altLang="ko-KR" sz="2000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&amp; K-Means</a:t>
            </a:r>
          </a:p>
        </p:txBody>
      </p:sp>
      <p:sp>
        <p:nvSpPr>
          <p:cNvPr id="2" name="액자 1"/>
          <p:cNvSpPr/>
          <p:nvPr/>
        </p:nvSpPr>
        <p:spPr>
          <a:xfrm>
            <a:off x="237067" y="1476747"/>
            <a:ext cx="9076134" cy="5257800"/>
          </a:xfrm>
          <a:prstGeom prst="frame">
            <a:avLst>
              <a:gd name="adj1" fmla="val 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666144" y="152304"/>
            <a:ext cx="2400057" cy="6552908"/>
            <a:chOff x="9666144" y="152304"/>
            <a:chExt cx="2400057" cy="6552908"/>
          </a:xfrm>
        </p:grpSpPr>
        <p:sp>
          <p:nvSpPr>
            <p:cNvPr id="58" name="Google Shape;147;p11"/>
            <p:cNvSpPr/>
            <p:nvPr/>
          </p:nvSpPr>
          <p:spPr>
            <a:xfrm>
              <a:off x="9666144" y="152304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72230" y="4808346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72230" y="5942132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48;p11"/>
            <p:cNvSpPr/>
            <p:nvPr/>
          </p:nvSpPr>
          <p:spPr>
            <a:xfrm flipH="1">
              <a:off x="9772230" y="289707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9745724" y="1423494"/>
              <a:ext cx="2293971" cy="1026165"/>
              <a:chOff x="9745724" y="1670141"/>
              <a:chExt cx="2293971" cy="1026165"/>
            </a:xfrm>
          </p:grpSpPr>
          <p:sp>
            <p:nvSpPr>
              <p:cNvPr id="68" name="Google Shape;150;p11"/>
              <p:cNvSpPr/>
              <p:nvPr/>
            </p:nvSpPr>
            <p:spPr>
              <a:xfrm flipH="1">
                <a:off x="9745724" y="1670141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69" name="Google Shape;151;p11"/>
              <p:cNvSpPr/>
              <p:nvPr/>
            </p:nvSpPr>
            <p:spPr>
              <a:xfrm flipH="1">
                <a:off x="10564812" y="2261671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" name="Google Shape;154;p11"/>
              <p:cNvCxnSpPr/>
              <p:nvPr/>
            </p:nvCxnSpPr>
            <p:spPr>
              <a:xfrm rot="10800000" flipH="1">
                <a:off x="11553267" y="2128392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64" name="그룹 63"/>
            <p:cNvGrpSpPr/>
            <p:nvPr/>
          </p:nvGrpSpPr>
          <p:grpSpPr>
            <a:xfrm>
              <a:off x="9728099" y="3109294"/>
              <a:ext cx="2293971" cy="1039417"/>
              <a:chOff x="9728099" y="2942350"/>
              <a:chExt cx="2293971" cy="1039417"/>
            </a:xfrm>
          </p:grpSpPr>
          <p:sp>
            <p:nvSpPr>
              <p:cNvPr id="65" name="Google Shape;150;p11"/>
              <p:cNvSpPr/>
              <p:nvPr/>
            </p:nvSpPr>
            <p:spPr>
              <a:xfrm flipH="1">
                <a:off x="9728099" y="2942350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66" name="Google Shape;151;p11"/>
              <p:cNvSpPr/>
              <p:nvPr/>
            </p:nvSpPr>
            <p:spPr>
              <a:xfrm flipH="1">
                <a:off x="10538307" y="3547132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7" name="Google Shape;154;p11"/>
              <p:cNvCxnSpPr/>
              <p:nvPr/>
            </p:nvCxnSpPr>
            <p:spPr>
              <a:xfrm rot="10800000" flipH="1">
                <a:off x="11526762" y="3413853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78" name="TextBox 77"/>
          <p:cNvSpPr txBox="1"/>
          <p:nvPr/>
        </p:nvSpPr>
        <p:spPr>
          <a:xfrm>
            <a:off x="6354222" y="4010602"/>
            <a:ext cx="2463686" cy="92333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Vs = Vector space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EVS =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E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igen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vector space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FVS = Feature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vector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space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0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프로젝트 소개</a:t>
            </a:r>
            <a:endParaRPr sz="2800" b="1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 descr="Counselor &lt;strong&gt;Icon&lt;/strong&gt; School · Free vector graphic on Pixabay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77" y="1423494"/>
            <a:ext cx="2940310" cy="2287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13736" y="4065486"/>
            <a:ext cx="38566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해결방안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: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 </a:t>
            </a:r>
            <a:r>
              <a:rPr lang="ko-KR" altLang="en-US" sz="2400" dirty="0" err="1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변화량을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표시하여 사람의 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판별 처리 속도를 향상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9677" y="4082010"/>
            <a:ext cx="37021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문제점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: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 사람이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일일이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개의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항공사진을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대조해보고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</a:t>
            </a:r>
            <a:endParaRPr lang="en-US" altLang="ko-KR" sz="2400" dirty="0" smtClean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400" dirty="0" err="1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변화량을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측정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.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2" t="16749" r="13285" b="18462"/>
          <a:stretch/>
        </p:blipFill>
        <p:spPr>
          <a:xfrm>
            <a:off x="5049327" y="1104890"/>
            <a:ext cx="3693180" cy="2866955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6470298" y="2469556"/>
            <a:ext cx="214830" cy="23442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24" name="액자 23"/>
          <p:cNvSpPr/>
          <p:nvPr/>
        </p:nvSpPr>
        <p:spPr>
          <a:xfrm>
            <a:off x="8159551" y="2844517"/>
            <a:ext cx="255224" cy="34373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25" name="액자 24"/>
          <p:cNvSpPr/>
          <p:nvPr/>
        </p:nvSpPr>
        <p:spPr>
          <a:xfrm>
            <a:off x="8159550" y="1105869"/>
            <a:ext cx="519629" cy="3871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9666144" y="152304"/>
            <a:ext cx="2400057" cy="6552908"/>
            <a:chOff x="9666144" y="152304"/>
            <a:chExt cx="2400057" cy="6552908"/>
          </a:xfrm>
        </p:grpSpPr>
        <p:sp>
          <p:nvSpPr>
            <p:cNvPr id="40" name="Google Shape;147;p11"/>
            <p:cNvSpPr/>
            <p:nvPr/>
          </p:nvSpPr>
          <p:spPr>
            <a:xfrm>
              <a:off x="9666144" y="152304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72230" y="4808346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72230" y="5942132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8;p11"/>
            <p:cNvSpPr/>
            <p:nvPr/>
          </p:nvSpPr>
          <p:spPr>
            <a:xfrm flipH="1">
              <a:off x="9772230" y="289707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9745724" y="1423494"/>
              <a:ext cx="2293971" cy="1026165"/>
              <a:chOff x="9745724" y="1670141"/>
              <a:chExt cx="2293971" cy="1026165"/>
            </a:xfrm>
          </p:grpSpPr>
          <p:sp>
            <p:nvSpPr>
              <p:cNvPr id="59" name="Google Shape;150;p11"/>
              <p:cNvSpPr/>
              <p:nvPr/>
            </p:nvSpPr>
            <p:spPr>
              <a:xfrm flipH="1">
                <a:off x="9745724" y="1670141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60" name="Google Shape;151;p11"/>
              <p:cNvSpPr/>
              <p:nvPr/>
            </p:nvSpPr>
            <p:spPr>
              <a:xfrm flipH="1">
                <a:off x="10564812" y="2261671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1" name="Google Shape;154;p11"/>
              <p:cNvCxnSpPr/>
              <p:nvPr/>
            </p:nvCxnSpPr>
            <p:spPr>
              <a:xfrm rot="10800000" flipH="1">
                <a:off x="11553267" y="2128392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1" name="그룹 50"/>
            <p:cNvGrpSpPr/>
            <p:nvPr/>
          </p:nvGrpSpPr>
          <p:grpSpPr>
            <a:xfrm>
              <a:off x="9728099" y="3109294"/>
              <a:ext cx="2293971" cy="1039417"/>
              <a:chOff x="9728099" y="2942350"/>
              <a:chExt cx="2293971" cy="1039417"/>
            </a:xfrm>
          </p:grpSpPr>
          <p:sp>
            <p:nvSpPr>
              <p:cNvPr id="56" name="Google Shape;150;p11"/>
              <p:cNvSpPr/>
              <p:nvPr/>
            </p:nvSpPr>
            <p:spPr>
              <a:xfrm flipH="1">
                <a:off x="9728099" y="2942350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57" name="Google Shape;151;p11"/>
              <p:cNvSpPr/>
              <p:nvPr/>
            </p:nvSpPr>
            <p:spPr>
              <a:xfrm flipH="1">
                <a:off x="10538307" y="3547132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" name="Google Shape;154;p11"/>
              <p:cNvCxnSpPr/>
              <p:nvPr/>
            </p:nvCxnSpPr>
            <p:spPr>
              <a:xfrm rot="10800000" flipH="1">
                <a:off x="11526762" y="3413853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26" name="TextBox 25"/>
          <p:cNvSpPr txBox="1"/>
          <p:nvPr/>
        </p:nvSpPr>
        <p:spPr>
          <a:xfrm>
            <a:off x="51027" y="595617"/>
            <a:ext cx="3702121" cy="592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Mentor &amp; Mentee</a:t>
            </a:r>
            <a:endParaRPr lang="ko-KR" altLang="en-US" sz="2400" dirty="0">
              <a:solidFill>
                <a:schemeClr val="accent1">
                  <a:lumMod val="75000"/>
                </a:schemeClr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5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-33452" y="2882909"/>
            <a:ext cx="9710500" cy="954995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원본 </a:t>
            </a:r>
            <a:r>
              <a:rPr lang="en-US" altLang="ko-KR" sz="2800" b="1" dirty="0" smtClean="0">
                <a:solidFill>
                  <a:schemeClr val="accent1"/>
                </a:solidFill>
              </a:rPr>
              <a:t>Size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chemeClr val="accent1"/>
                </a:solidFill>
              </a:rPr>
              <a:t>Dataset</a:t>
            </a:r>
            <a:r>
              <a:rPr 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800" b="1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전처</a:t>
            </a:r>
            <a:r>
              <a:rPr lang="ko-KR" altLang="en-US" sz="2800" b="1" dirty="0">
                <a:solidFill>
                  <a:schemeClr val="accent1"/>
                </a:solidFill>
              </a:rPr>
              <a:t>리</a:t>
            </a:r>
            <a:endParaRPr lang="en-US" altLang="ko-KR" sz="2800" b="1" dirty="0" smtClean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14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9756628" y="1423736"/>
              <a:ext cx="2293971" cy="1026165"/>
              <a:chOff x="1631435" y="1822929"/>
              <a:chExt cx="2293971" cy="1026165"/>
            </a:xfrm>
          </p:grpSpPr>
          <p:sp>
            <p:nvSpPr>
              <p:cNvPr id="24" name="Google Shape;150;p11"/>
              <p:cNvSpPr/>
              <p:nvPr/>
            </p:nvSpPr>
            <p:spPr>
              <a:xfrm flipH="1">
                <a:off x="1631435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25" name="Google Shape;151;p11"/>
              <p:cNvSpPr/>
              <p:nvPr/>
            </p:nvSpPr>
            <p:spPr>
              <a:xfrm flipH="1">
                <a:off x="2450523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" name="Google Shape;154;p11"/>
              <p:cNvCxnSpPr/>
              <p:nvPr/>
            </p:nvCxnSpPr>
            <p:spPr>
              <a:xfrm rot="10800000" flipH="1">
                <a:off x="3743774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27" name="그룹 26"/>
            <p:cNvGrpSpPr/>
            <p:nvPr/>
          </p:nvGrpSpPr>
          <p:grpSpPr>
            <a:xfrm>
              <a:off x="9739003" y="3109536"/>
              <a:ext cx="2293971" cy="1039417"/>
              <a:chOff x="1613810" y="3095138"/>
              <a:chExt cx="2293971" cy="1039417"/>
            </a:xfrm>
          </p:grpSpPr>
          <p:sp>
            <p:nvSpPr>
              <p:cNvPr id="28" name="Google Shape;150;p11"/>
              <p:cNvSpPr/>
              <p:nvPr/>
            </p:nvSpPr>
            <p:spPr>
              <a:xfrm flipH="1">
                <a:off x="1613810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36" name="Google Shape;151;p11"/>
              <p:cNvSpPr/>
              <p:nvPr/>
            </p:nvSpPr>
            <p:spPr>
              <a:xfrm flipH="1">
                <a:off x="2424018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7" name="Google Shape;154;p11"/>
              <p:cNvCxnSpPr/>
              <p:nvPr/>
            </p:nvCxnSpPr>
            <p:spPr>
              <a:xfrm rot="10800000" flipH="1">
                <a:off x="3717269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212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원본 </a:t>
            </a:r>
            <a:r>
              <a:rPr lang="en-US" altLang="ko-KR" sz="2800" b="1" dirty="0" smtClean="0">
                <a:solidFill>
                  <a:schemeClr val="accent1"/>
                </a:solidFill>
              </a:rPr>
              <a:t>Size Dataset </a:t>
            </a:r>
            <a:r>
              <a:rPr lang="ko-KR" altLang="en-US" sz="2800" b="1" dirty="0">
                <a:solidFill>
                  <a:schemeClr val="accent1"/>
                </a:solidFill>
              </a:rPr>
              <a:t>전처리</a:t>
            </a:r>
            <a:endParaRPr lang="en-US" altLang="ko-KR" sz="2800" b="1" dirty="0">
              <a:solidFill>
                <a:schemeClr val="accent1"/>
              </a:solidFill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61263" y="745016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Color Histogram Equalization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364573" y="3481330"/>
            <a:ext cx="986010" cy="574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83659" y="1212806"/>
            <a:ext cx="7703732" cy="5456795"/>
            <a:chOff x="1076056" y="1361248"/>
            <a:chExt cx="7703732" cy="5456795"/>
          </a:xfrm>
        </p:grpSpPr>
        <p:grpSp>
          <p:nvGrpSpPr>
            <p:cNvPr id="3" name="그룹 2"/>
            <p:cNvGrpSpPr/>
            <p:nvPr/>
          </p:nvGrpSpPr>
          <p:grpSpPr>
            <a:xfrm>
              <a:off x="1076056" y="1361248"/>
              <a:ext cx="2901580" cy="5456795"/>
              <a:chOff x="686808" y="1371515"/>
              <a:chExt cx="2901580" cy="545679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973" y="1371515"/>
                <a:ext cx="2815250" cy="2281641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808" y="4119873"/>
                <a:ext cx="2901580" cy="2351608"/>
              </a:xfrm>
              <a:prstGeom prst="rect">
                <a:avLst/>
              </a:prstGeom>
            </p:spPr>
          </p:pic>
          <p:sp>
            <p:nvSpPr>
              <p:cNvPr id="40" name="내용 개체 틀 2">
                <a:extLst>
                  <a:ext uri="{FF2B5EF4-FFF2-40B4-BE49-F238E27FC236}">
                    <a16:creationId xmlns:a16="http://schemas.microsoft.com/office/drawing/2014/main" id="{B80C73F0-D0A1-4E00-8AB0-F359EDD7F3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4758" y="3650986"/>
                <a:ext cx="945681" cy="4451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  <a:defRPr/>
                </a:pPr>
                <a:r>
                  <a:rPr lang="en-US" altLang="ko-KR" sz="2000" b="1" noProof="0" dirty="0" smtClean="0">
                    <a:solidFill>
                      <a:sysClr val="windowText" lastClr="000000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2018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48" name="내용 개체 틀 2">
                <a:extLst>
                  <a:ext uri="{FF2B5EF4-FFF2-40B4-BE49-F238E27FC236}">
                    <a16:creationId xmlns:a16="http://schemas.microsoft.com/office/drawing/2014/main" id="{B80C73F0-D0A1-4E00-8AB0-F359EDD7F3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0662" y="6475166"/>
                <a:ext cx="853873" cy="353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  <a:defRPr/>
                </a:pPr>
                <a:r>
                  <a:rPr lang="en-US" altLang="ko-KR" sz="2000" b="1" noProof="0" dirty="0" smtClean="0">
                    <a:solidFill>
                      <a:sysClr val="windowText" lastClr="000000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2016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927924" y="1365664"/>
              <a:ext cx="2851864" cy="5441147"/>
              <a:chOff x="5927924" y="1365664"/>
              <a:chExt cx="2851864" cy="544114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9012" y="1365664"/>
                <a:ext cx="2829689" cy="2293343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7924" y="4140020"/>
                <a:ext cx="2851864" cy="2311314"/>
              </a:xfrm>
              <a:prstGeom prst="rect">
                <a:avLst/>
              </a:prstGeom>
            </p:spPr>
          </p:pic>
          <p:sp>
            <p:nvSpPr>
              <p:cNvPr id="49" name="내용 개체 틀 2">
                <a:extLst>
                  <a:ext uri="{FF2B5EF4-FFF2-40B4-BE49-F238E27FC236}">
                    <a16:creationId xmlns:a16="http://schemas.microsoft.com/office/drawing/2014/main" id="{B80C73F0-D0A1-4E00-8AB0-F359EDD7F3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1016" y="3650985"/>
                <a:ext cx="945681" cy="4451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  <a:defRPr/>
                </a:pPr>
                <a:r>
                  <a:rPr lang="en-US" altLang="ko-KR" sz="2000" b="1" noProof="0" dirty="0" smtClean="0">
                    <a:solidFill>
                      <a:sysClr val="windowText" lastClr="000000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2018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  <p:sp>
            <p:nvSpPr>
              <p:cNvPr id="50" name="내용 개체 틀 2">
                <a:extLst>
                  <a:ext uri="{FF2B5EF4-FFF2-40B4-BE49-F238E27FC236}">
                    <a16:creationId xmlns:a16="http://schemas.microsoft.com/office/drawing/2014/main" id="{B80C73F0-D0A1-4E00-8AB0-F359EDD7F3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6920" y="6453667"/>
                <a:ext cx="853873" cy="353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Tx/>
                  <a:buNone/>
                  <a:defRPr/>
                </a:pPr>
                <a:r>
                  <a:rPr lang="en-US" altLang="ko-KR" sz="2000" b="1" noProof="0" dirty="0" smtClean="0">
                    <a:solidFill>
                      <a:sysClr val="windowText" lastClr="000000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2016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</p:grpSp>
      <p:grpSp>
        <p:nvGrpSpPr>
          <p:cNvPr id="74" name="그룹 73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75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9756628" y="1423736"/>
              <a:ext cx="2293971" cy="1026165"/>
              <a:chOff x="1631435" y="1822929"/>
              <a:chExt cx="2293971" cy="1026165"/>
            </a:xfrm>
          </p:grpSpPr>
          <p:sp>
            <p:nvSpPr>
              <p:cNvPr id="84" name="Google Shape;150;p11"/>
              <p:cNvSpPr/>
              <p:nvPr/>
            </p:nvSpPr>
            <p:spPr>
              <a:xfrm flipH="1">
                <a:off x="1631435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85" name="Google Shape;151;p11"/>
              <p:cNvSpPr/>
              <p:nvPr/>
            </p:nvSpPr>
            <p:spPr>
              <a:xfrm flipH="1">
                <a:off x="2450523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6" name="Google Shape;154;p11"/>
              <p:cNvCxnSpPr/>
              <p:nvPr/>
            </p:nvCxnSpPr>
            <p:spPr>
              <a:xfrm rot="10800000" flipH="1">
                <a:off x="3743774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0" name="그룹 79"/>
            <p:cNvGrpSpPr/>
            <p:nvPr/>
          </p:nvGrpSpPr>
          <p:grpSpPr>
            <a:xfrm>
              <a:off x="9739003" y="3109536"/>
              <a:ext cx="2293971" cy="1039417"/>
              <a:chOff x="1613810" y="3095138"/>
              <a:chExt cx="2293971" cy="1039417"/>
            </a:xfrm>
          </p:grpSpPr>
          <p:sp>
            <p:nvSpPr>
              <p:cNvPr id="81" name="Google Shape;150;p11"/>
              <p:cNvSpPr/>
              <p:nvPr/>
            </p:nvSpPr>
            <p:spPr>
              <a:xfrm flipH="1">
                <a:off x="1613810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82" name="Google Shape;151;p11"/>
              <p:cNvSpPr/>
              <p:nvPr/>
            </p:nvSpPr>
            <p:spPr>
              <a:xfrm flipH="1">
                <a:off x="2424018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3" name="Google Shape;154;p11"/>
              <p:cNvCxnSpPr/>
              <p:nvPr/>
            </p:nvCxnSpPr>
            <p:spPr>
              <a:xfrm rot="10800000" flipH="1">
                <a:off x="3717269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4336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원본 </a:t>
            </a:r>
            <a:r>
              <a:rPr lang="en-US" altLang="ko-KR" sz="2800" b="1" dirty="0">
                <a:solidFill>
                  <a:schemeClr val="accent1"/>
                </a:solidFill>
              </a:rPr>
              <a:t>Size Dataset </a:t>
            </a:r>
            <a:r>
              <a:rPr lang="ko-KR" altLang="en-US" sz="2800" b="1" dirty="0">
                <a:solidFill>
                  <a:schemeClr val="accent1"/>
                </a:solidFill>
              </a:rPr>
              <a:t>전처리</a:t>
            </a:r>
            <a:endParaRPr lang="en-US" altLang="ko-KR" sz="2800" b="1" dirty="0">
              <a:solidFill>
                <a:schemeClr val="accent1"/>
              </a:solidFill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00038" y="784632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Image alignment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67545" y="4396695"/>
            <a:ext cx="5592770" cy="325024"/>
            <a:chOff x="2229399" y="4592640"/>
            <a:chExt cx="5592770" cy="325024"/>
          </a:xfrm>
        </p:grpSpPr>
        <p:sp>
          <p:nvSpPr>
            <p:cNvPr id="48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2229399" y="4592640"/>
              <a:ext cx="910478" cy="32502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Tx/>
                <a:buNone/>
                <a:defRPr/>
              </a:pPr>
              <a:r>
                <a:rPr lang="en-US" altLang="ko-KR" sz="2000" b="1" noProof="0" dirty="0" smtClean="0">
                  <a:solidFill>
                    <a:sysClr val="windowText" lastClr="00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2018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6900220" y="4617769"/>
              <a:ext cx="921949" cy="27476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Tx/>
                <a:buNone/>
                <a:defRPr/>
              </a:pPr>
              <a:r>
                <a:rPr lang="en-US" altLang="ko-KR" sz="2000" b="1" noProof="0" dirty="0" smtClean="0">
                  <a:solidFill>
                    <a:sysClr val="windowText" lastClr="00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2016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80001" y="1362253"/>
            <a:ext cx="8367859" cy="2984889"/>
            <a:chOff x="780001" y="1362253"/>
            <a:chExt cx="8367859" cy="29848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01" y="1367260"/>
              <a:ext cx="3670611" cy="297487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892" y="1362253"/>
              <a:ext cx="3682968" cy="2984889"/>
            </a:xfrm>
            <a:prstGeom prst="rect">
              <a:avLst/>
            </a:prstGeom>
          </p:spPr>
        </p:pic>
      </p:grp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672682" y="4880443"/>
            <a:ext cx="8970280" cy="1319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OpenCV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r>
              <a:rPr lang="en-US" altLang="ko-KR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ORB feature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descriptor(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설명자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로 </a:t>
            </a:r>
            <a:r>
              <a:rPr lang="ko-KR" altLang="en-US" sz="2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두 이미지의 </a:t>
            </a: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특징점을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추출 후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 이미지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Matching</a:t>
            </a:r>
            <a:endParaRPr lang="en-US" altLang="ko-KR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Warpperspective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()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함수를 이용하여 변환시킨 이미지를 추출</a:t>
            </a:r>
            <a:endParaRPr lang="ko-KR" altLang="en-US" sz="20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65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9756628" y="1423736"/>
              <a:ext cx="2293971" cy="1026165"/>
              <a:chOff x="1631435" y="1822929"/>
              <a:chExt cx="2293971" cy="1026165"/>
            </a:xfrm>
          </p:grpSpPr>
          <p:sp>
            <p:nvSpPr>
              <p:cNvPr id="74" name="Google Shape;150;p11"/>
              <p:cNvSpPr/>
              <p:nvPr/>
            </p:nvSpPr>
            <p:spPr>
              <a:xfrm flipH="1">
                <a:off x="1631435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75" name="Google Shape;151;p11"/>
              <p:cNvSpPr/>
              <p:nvPr/>
            </p:nvSpPr>
            <p:spPr>
              <a:xfrm flipH="1">
                <a:off x="2450523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6" name="Google Shape;154;p11"/>
              <p:cNvCxnSpPr/>
              <p:nvPr/>
            </p:nvCxnSpPr>
            <p:spPr>
              <a:xfrm rot="10800000" flipH="1">
                <a:off x="3743774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0" name="그룹 69"/>
            <p:cNvGrpSpPr/>
            <p:nvPr/>
          </p:nvGrpSpPr>
          <p:grpSpPr>
            <a:xfrm>
              <a:off x="9739003" y="3109536"/>
              <a:ext cx="2293971" cy="1039417"/>
              <a:chOff x="1613810" y="3095138"/>
              <a:chExt cx="2293971" cy="1039417"/>
            </a:xfrm>
          </p:grpSpPr>
          <p:sp>
            <p:nvSpPr>
              <p:cNvPr id="71" name="Google Shape;150;p11"/>
              <p:cNvSpPr/>
              <p:nvPr/>
            </p:nvSpPr>
            <p:spPr>
              <a:xfrm flipH="1">
                <a:off x="1613810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72" name="Google Shape;151;p11"/>
              <p:cNvSpPr/>
              <p:nvPr/>
            </p:nvSpPr>
            <p:spPr>
              <a:xfrm flipH="1">
                <a:off x="2424018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3" name="Google Shape;154;p11"/>
              <p:cNvCxnSpPr/>
              <p:nvPr/>
            </p:nvCxnSpPr>
            <p:spPr>
              <a:xfrm rot="10800000" flipH="1">
                <a:off x="3717269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09218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42;p11"/>
          <p:cNvSpPr/>
          <p:nvPr/>
        </p:nvSpPr>
        <p:spPr>
          <a:xfrm>
            <a:off x="-33452" y="0"/>
            <a:ext cx="9710500" cy="52322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chemeClr val="accent1"/>
                </a:solidFill>
              </a:rPr>
              <a:t>원본 </a:t>
            </a:r>
            <a:r>
              <a:rPr lang="en-US" altLang="ko-KR" sz="2800" b="1" dirty="0">
                <a:solidFill>
                  <a:schemeClr val="accent1"/>
                </a:solidFill>
              </a:rPr>
              <a:t>Size Dataset </a:t>
            </a:r>
            <a:r>
              <a:rPr lang="ko-KR" altLang="en-US" sz="2800" b="1" dirty="0">
                <a:solidFill>
                  <a:schemeClr val="accent1"/>
                </a:solidFill>
              </a:rPr>
              <a:t>전처리</a:t>
            </a:r>
            <a:endParaRPr lang="en-US" altLang="ko-KR" sz="2800" b="1" dirty="0">
              <a:solidFill>
                <a:schemeClr val="accent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153401" y="4706589"/>
            <a:ext cx="5549456" cy="460155"/>
            <a:chOff x="2371991" y="4801597"/>
            <a:chExt cx="5549456" cy="460155"/>
          </a:xfrm>
        </p:grpSpPr>
        <p:sp>
          <p:nvSpPr>
            <p:cNvPr id="48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2371991" y="4812761"/>
              <a:ext cx="1274065" cy="4489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Tx/>
                <a:buNone/>
                <a:defRPr/>
              </a:pPr>
              <a:r>
                <a:rPr lang="en-US" altLang="ko-KR" sz="2000" b="1" noProof="0" dirty="0" smtClean="0">
                  <a:solidFill>
                    <a:sysClr val="windowText" lastClr="00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2018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0" name="내용 개체 틀 2">
              <a:extLst>
                <a:ext uri="{FF2B5EF4-FFF2-40B4-BE49-F238E27FC236}">
                  <a16:creationId xmlns:a16="http://schemas.microsoft.com/office/drawing/2014/main" id="{B80C73F0-D0A1-4E00-8AB0-F359EDD7F333}"/>
                </a:ext>
              </a:extLst>
            </p:cNvPr>
            <p:cNvSpPr txBox="1">
              <a:spLocks/>
            </p:cNvSpPr>
            <p:nvPr/>
          </p:nvSpPr>
          <p:spPr>
            <a:xfrm>
              <a:off x="6631330" y="4801597"/>
              <a:ext cx="1290117" cy="3795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Tx/>
                <a:buNone/>
                <a:defRPr/>
              </a:pPr>
              <a:r>
                <a:rPr lang="en-US" altLang="ko-KR" sz="2000" b="1" noProof="0" dirty="0" smtClean="0">
                  <a:solidFill>
                    <a:sysClr val="windowText" lastClr="000000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2016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1" y="1313246"/>
            <a:ext cx="8308136" cy="3366696"/>
          </a:xfrm>
          <a:prstGeom prst="rect">
            <a:avLst/>
          </a:prstGeom>
        </p:spPr>
      </p:pic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774061" y="5329258"/>
            <a:ext cx="7709344" cy="7160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sz="20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특징점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point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를 서로 </a:t>
            </a:r>
            <a:r>
              <a:rPr lang="en-US" altLang="ko-KR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Matching </a:t>
            </a:r>
            <a:r>
              <a:rPr lang="ko-KR" altLang="en-US" sz="20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시킴</a:t>
            </a:r>
            <a:endParaRPr lang="en-US" altLang="ko-KR" sz="2000" dirty="0" smtClean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80C73F0-D0A1-4E00-8AB0-F359EDD7F333}"/>
              </a:ext>
            </a:extLst>
          </p:cNvPr>
          <p:cNvSpPr txBox="1">
            <a:spLocks/>
          </p:cNvSpPr>
          <p:nvPr/>
        </p:nvSpPr>
        <p:spPr>
          <a:xfrm>
            <a:off x="300038" y="784632"/>
            <a:ext cx="4105052" cy="4105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en-US" altLang="ko-KR" sz="2000" b="1" dirty="0" smtClean="0">
                <a:solidFill>
                  <a:sysClr val="windowText" lastClr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Image alignment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9677048" y="152546"/>
            <a:ext cx="2400057" cy="6552908"/>
            <a:chOff x="9677048" y="152546"/>
            <a:chExt cx="2400057" cy="6552908"/>
          </a:xfrm>
        </p:grpSpPr>
        <p:sp>
          <p:nvSpPr>
            <p:cNvPr id="38" name="Google Shape;147;p11"/>
            <p:cNvSpPr/>
            <p:nvPr/>
          </p:nvSpPr>
          <p:spPr>
            <a:xfrm>
              <a:off x="9677048" y="152546"/>
              <a:ext cx="72000" cy="6552908"/>
            </a:xfrm>
            <a:prstGeom prst="rect">
              <a:avLst/>
            </a:prstGeom>
            <a:solidFill>
              <a:srgbClr val="A0918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8;p8">
              <a:extLst>
                <a:ext uri="{FF2B5EF4-FFF2-40B4-BE49-F238E27FC236}">
                  <a16:creationId xmlns:a16="http://schemas.microsoft.com/office/drawing/2014/main" id="{9A830542-E190-4762-AE85-25D00BC1566D}"/>
                </a:ext>
              </a:extLst>
            </p:cNvPr>
            <p:cNvSpPr/>
            <p:nvPr/>
          </p:nvSpPr>
          <p:spPr>
            <a:xfrm flipH="1">
              <a:off x="9783134" y="4808588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결론 및 고찰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88;p8">
              <a:extLst>
                <a:ext uri="{FF2B5EF4-FFF2-40B4-BE49-F238E27FC236}">
                  <a16:creationId xmlns:a16="http://schemas.microsoft.com/office/drawing/2014/main" id="{B3F50E82-968B-45AA-9910-2BCDA9EAEA45}"/>
                </a:ext>
              </a:extLst>
            </p:cNvPr>
            <p:cNvSpPr/>
            <p:nvPr/>
          </p:nvSpPr>
          <p:spPr>
            <a:xfrm flipH="1">
              <a:off x="9783134" y="5942374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rgbClr val="7E6C4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rPr>
                <a:t>Q &amp; A</a:t>
              </a:r>
              <a:endParaRPr sz="1800" dirty="0">
                <a:solidFill>
                  <a:srgbClr val="7E6C4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48;p11"/>
            <p:cNvSpPr/>
            <p:nvPr/>
          </p:nvSpPr>
          <p:spPr>
            <a:xfrm flipH="1">
              <a:off x="9783134" y="289949"/>
              <a:ext cx="2293971" cy="474152"/>
            </a:xfrm>
            <a:prstGeom prst="homePlate">
              <a:avLst>
                <a:gd name="adj" fmla="val 50000"/>
              </a:avLst>
            </a:prstGeom>
            <a:solidFill>
              <a:schemeClr val="bg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프로젝트 소개</a:t>
              </a:r>
              <a:endParaRPr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9756628" y="1423736"/>
              <a:ext cx="2293971" cy="1026165"/>
              <a:chOff x="1631435" y="1822929"/>
              <a:chExt cx="2293971" cy="1026165"/>
            </a:xfrm>
          </p:grpSpPr>
          <p:sp>
            <p:nvSpPr>
              <p:cNvPr id="61" name="Google Shape;150;p11"/>
              <p:cNvSpPr/>
              <p:nvPr/>
            </p:nvSpPr>
            <p:spPr>
              <a:xfrm flipH="1">
                <a:off x="1631435" y="1822929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62" name="Google Shape;151;p11"/>
              <p:cNvSpPr/>
              <p:nvPr/>
            </p:nvSpPr>
            <p:spPr>
              <a:xfrm flipH="1">
                <a:off x="2450523" y="2414459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원본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3" name="Google Shape;154;p11"/>
              <p:cNvCxnSpPr/>
              <p:nvPr/>
            </p:nvCxnSpPr>
            <p:spPr>
              <a:xfrm rot="10800000" flipH="1">
                <a:off x="3743774" y="2281180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7" name="그룹 56"/>
            <p:cNvGrpSpPr/>
            <p:nvPr/>
          </p:nvGrpSpPr>
          <p:grpSpPr>
            <a:xfrm>
              <a:off x="9739003" y="3109536"/>
              <a:ext cx="2293971" cy="1039417"/>
              <a:chOff x="1613810" y="3095138"/>
              <a:chExt cx="2293971" cy="1039417"/>
            </a:xfrm>
          </p:grpSpPr>
          <p:sp>
            <p:nvSpPr>
              <p:cNvPr id="58" name="Google Shape;150;p11"/>
              <p:cNvSpPr/>
              <p:nvPr/>
            </p:nvSpPr>
            <p:spPr>
              <a:xfrm flipH="1">
                <a:off x="1613810" y="3095138"/>
                <a:ext cx="2293971" cy="474152"/>
              </a:xfrm>
              <a:prstGeom prst="homePlate">
                <a:avLst>
                  <a:gd name="adj" fmla="val 50000"/>
                </a:avLst>
              </a:prstGeom>
              <a:solidFill>
                <a:schemeClr val="bg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Dataset </a:t>
                </a:r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전처리</a:t>
                </a:r>
                <a:endParaRPr lang="en-US" altLang="ko-KR" sz="1600" dirty="0" smtClean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algn="ctr"/>
                <a:r>
                  <a:rPr lang="ko-KR" altLang="en-US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chemeClr val="accent2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</p:txBody>
          </p:sp>
          <p:sp>
            <p:nvSpPr>
              <p:cNvPr id="59" name="Google Shape;151;p11"/>
              <p:cNvSpPr/>
              <p:nvPr/>
            </p:nvSpPr>
            <p:spPr>
              <a:xfrm flipH="1">
                <a:off x="2424018" y="3699920"/>
                <a:ext cx="1461632" cy="434635"/>
              </a:xfrm>
              <a:prstGeom prst="homePlat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확대 </a:t>
                </a:r>
                <a:r>
                  <a:rPr lang="en-US" altLang="ko-KR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Size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600" dirty="0" smtClean="0">
                    <a:solidFill>
                      <a:srgbClr val="7E6C4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실험</a:t>
                </a:r>
                <a:endParaRPr sz="1600" dirty="0">
                  <a:solidFill>
                    <a:srgbClr val="7E6C4E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0" name="Google Shape;154;p11"/>
              <p:cNvCxnSpPr/>
              <p:nvPr/>
            </p:nvCxnSpPr>
            <p:spPr>
              <a:xfrm rot="10800000" flipH="1">
                <a:off x="3717269" y="3566641"/>
                <a:ext cx="3245" cy="130626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E6C4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98415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tro brow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3483F"/>
      </a:accent1>
      <a:accent2>
        <a:srgbClr val="A4906C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1413</Words>
  <Application>Microsoft Office PowerPoint</Application>
  <PresentationFormat>와이드스크린</PresentationFormat>
  <Paragraphs>564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Noto Sans CJK KR Bold</vt:lpstr>
      <vt:lpstr>맑은 고딕</vt:lpstr>
      <vt:lpstr>Calibri</vt:lpstr>
      <vt:lpstr>맑은 고딕</vt:lpstr>
      <vt:lpstr>Montserrat</vt:lpstr>
      <vt:lpstr>휴먼모음T</vt:lpstr>
      <vt:lpstr>Lato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SSM</dc:creator>
  <cp:lastModifiedBy>KYUNG SUNGGU</cp:lastModifiedBy>
  <cp:revision>203</cp:revision>
  <dcterms:modified xsi:type="dcterms:W3CDTF">2019-11-23T03:46:19Z</dcterms:modified>
</cp:coreProperties>
</file>